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4" r:id="rId7"/>
    <p:sldId id="265" r:id="rId8"/>
    <p:sldId id="267" r:id="rId9"/>
    <p:sldId id="268" r:id="rId10"/>
    <p:sldId id="272" r:id="rId11"/>
    <p:sldId id="273" r:id="rId12"/>
  </p:sldIdLst>
  <p:sldSz cx="18288000" cy="10287000"/>
  <p:notesSz cx="6858000" cy="9144000"/>
  <p:embeddedFontLst>
    <p:embeddedFont>
      <p:font typeface="Arial Black" panose="020B0A04020102020204" pitchFamily="34" charset="0"/>
      <p:bold r:id="rId13"/>
    </p:embeddedFont>
    <p:embeddedFont>
      <p:font typeface="Intro" panose="02000000000000000000" charset="0"/>
      <p:regular r:id="rId14"/>
    </p:embeddedFont>
    <p:embeddedFont>
      <p:font typeface="Poppins Light" panose="00000400000000000000" pitchFamily="2" charset="0"/>
      <p:regular r:id="rId15"/>
      <p: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5033" autoAdjust="0"/>
  </p:normalViewPr>
  <p:slideViewPr>
    <p:cSldViewPr>
      <p:cViewPr varScale="1">
        <p:scale>
          <a:sx n="74" d="100"/>
          <a:sy n="74" d="100"/>
        </p:scale>
        <p:origin x="1188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95350C2-8887-637F-49AB-6A3FB97BFDAD}"/>
              </a:ext>
            </a:extLst>
          </p:cNvPr>
          <p:cNvSpPr txBox="1"/>
          <p:nvPr/>
        </p:nvSpPr>
        <p:spPr>
          <a:xfrm>
            <a:off x="304800" y="3390900"/>
            <a:ext cx="17983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Презентация №1 «Декарбонизация </a:t>
            </a:r>
            <a:endParaRPr lang="en-US" sz="4000" b="1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4000" b="1" dirty="0">
                <a:solidFill>
                  <a:schemeClr val="tx2">
                    <a:lumMod val="50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 нефтегазовой промышленности»</a:t>
            </a:r>
            <a:endParaRPr lang="ru-KZ" sz="4000" b="1" dirty="0">
              <a:solidFill>
                <a:schemeClr val="tx2">
                  <a:lumMod val="50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6EF0D25-A963-46F5-AF57-45F144E25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0" y="5143500"/>
            <a:ext cx="5342712" cy="479305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0" y="-77876"/>
            <a:ext cx="18288000" cy="213629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6" name="TextBox 6"/>
          <p:cNvSpPr txBox="1"/>
          <p:nvPr/>
        </p:nvSpPr>
        <p:spPr>
          <a:xfrm>
            <a:off x="990599" y="2400300"/>
            <a:ext cx="16192467" cy="5745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27026" lvl="1" indent="-213513">
              <a:lnSpc>
                <a:spcPts val="2769"/>
              </a:lnSpc>
              <a:buFont typeface="Arial"/>
              <a:buChar char="•"/>
            </a:pP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ископаемого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топлива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Основным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источником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парниковых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нефтегазовой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промышленности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является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ископаемого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топлива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добычи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переработки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транспортировки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Когда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нефть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сжигаются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производства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энергии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питания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машин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транспортных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двуокись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углерода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(CO</a:t>
            </a:r>
            <a:r>
              <a:rPr lang="en-US" sz="1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выбрасывается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атмосферу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1)</a:t>
            </a:r>
          </a:p>
          <a:p>
            <a:pPr>
              <a:lnSpc>
                <a:spcPts val="2769"/>
              </a:lnSpc>
            </a:pPr>
            <a:endParaRPr lang="en-US" sz="2400" spc="1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7026" lvl="1" indent="-213513">
              <a:lnSpc>
                <a:spcPts val="2769"/>
              </a:lnSpc>
              <a:buFont typeface="Arial"/>
              <a:buChar char="•"/>
            </a:pP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Выбросы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метана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Метан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(CH</a:t>
            </a:r>
            <a:r>
              <a:rPr lang="en-US" sz="1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является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мощным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парниковым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газом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гораздо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высоким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потенциалом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глобального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потепления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чем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en-US" sz="1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в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короткие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Выбросы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метана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происходят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различных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этапах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добычи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бурение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добычу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переработку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распределение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Утечки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вентиляция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природного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являются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распространенными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источниками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метана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ts val="2769"/>
              </a:lnSpc>
            </a:pPr>
            <a:endParaRPr lang="en-US" sz="2400" spc="1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27026" lvl="1" indent="-213513">
              <a:lnSpc>
                <a:spcPts val="2769"/>
              </a:lnSpc>
              <a:buFont typeface="Arial"/>
              <a:buChar char="•"/>
            </a:pP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факелах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сброс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факелах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контролируемое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природного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который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нельзя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улавливать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использовать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разным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причинам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например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соображений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безопасности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из-за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инфраструктуры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Вентиляция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включает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выпуск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несгоревших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непосредственно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атмосферу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факельное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сжигание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вентиляция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способствуют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выбросам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en-US" sz="1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метана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других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парниковых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00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</a:t>
            </a:r>
            <a:r>
              <a:rPr lang="en-US" sz="2400" spc="1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04932" y="419593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источники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парниковых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4837"/>
              </a:lnSpc>
            </a:pP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нефтегазовой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промышленности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69B48C7-06EF-455F-8C06-2BCEE9C630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1294" y="7734300"/>
            <a:ext cx="4686706" cy="25527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94264" y="2430427"/>
            <a:ext cx="815612" cy="815612"/>
          </a:xfrm>
          <a:custGeom>
            <a:avLst/>
            <a:gdLst/>
            <a:ahLst/>
            <a:cxnLst/>
            <a:rect l="l" t="t" r="r" b="b"/>
            <a:pathLst>
              <a:path w="815612" h="815612">
                <a:moveTo>
                  <a:pt x="0" y="0"/>
                </a:moveTo>
                <a:lnTo>
                  <a:pt x="815612" y="0"/>
                </a:lnTo>
                <a:lnTo>
                  <a:pt x="815612" y="815612"/>
                </a:lnTo>
                <a:lnTo>
                  <a:pt x="0" y="8156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5" name="TextBox 5"/>
          <p:cNvSpPr txBox="1"/>
          <p:nvPr/>
        </p:nvSpPr>
        <p:spPr>
          <a:xfrm>
            <a:off x="1028700" y="2790608"/>
            <a:ext cx="13906500" cy="547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0102" lvl="1" indent="-265051">
              <a:lnSpc>
                <a:spcPts val="3437"/>
              </a:lnSpc>
              <a:spcBef>
                <a:spcPct val="0"/>
              </a:spcBef>
              <a:buFont typeface="Arial"/>
              <a:buChar char="•"/>
            </a:pP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Процессы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разведки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добычи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Разведка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бурение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добыча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нефти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включают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себя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различные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энергоемкие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операции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оборудование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приводит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косвенным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выбросам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результате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потребления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электроэнергии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топлива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2).</a:t>
            </a:r>
          </a:p>
          <a:p>
            <a:pPr>
              <a:lnSpc>
                <a:spcPts val="3437"/>
              </a:lnSpc>
              <a:spcBef>
                <a:spcPct val="0"/>
              </a:spcBef>
            </a:pPr>
            <a:endParaRPr lang="en-US" sz="2400" spc="125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0102" lvl="1" indent="-265051">
              <a:lnSpc>
                <a:spcPts val="3437"/>
              </a:lnSpc>
              <a:spcBef>
                <a:spcPct val="0"/>
              </a:spcBef>
              <a:buFont typeface="Arial"/>
              <a:buChar char="•"/>
            </a:pP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Переработка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переработки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сырой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нефти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продукты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пригодные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использования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приводит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выбросам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парниковых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включая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en-US" sz="1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метан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1).</a:t>
            </a:r>
          </a:p>
          <a:p>
            <a:pPr>
              <a:lnSpc>
                <a:spcPts val="3437"/>
              </a:lnSpc>
              <a:spcBef>
                <a:spcPct val="0"/>
              </a:spcBef>
            </a:pPr>
            <a:endParaRPr lang="en-US" sz="2400" spc="125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30102" lvl="1" indent="-265051">
              <a:lnSpc>
                <a:spcPts val="3437"/>
              </a:lnSpc>
              <a:spcBef>
                <a:spcPct val="0"/>
              </a:spcBef>
              <a:buFont typeface="Arial"/>
              <a:buChar char="•"/>
            </a:pP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распределение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Транспортировка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распределение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нефти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трубопроводам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судам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грузовикам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другими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средствами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способствуют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выбросам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ПГ,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главным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образом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счет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сжигания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топлива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транспортных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средствах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</a:t>
            </a:r>
            <a:r>
              <a:rPr lang="en-US" sz="2400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3).</a:t>
            </a:r>
          </a:p>
          <a:p>
            <a:pPr>
              <a:lnSpc>
                <a:spcPts val="1757"/>
              </a:lnSpc>
              <a:spcBef>
                <a:spcPct val="0"/>
              </a:spcBef>
            </a:pPr>
            <a:endParaRPr lang="en-US" sz="2400" spc="125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3B1E4889-82D3-A11F-8229-F559AD7ADF70}"/>
              </a:ext>
            </a:extLst>
          </p:cNvPr>
          <p:cNvSpPr/>
          <p:nvPr/>
        </p:nvSpPr>
        <p:spPr>
          <a:xfrm>
            <a:off x="0" y="-77876"/>
            <a:ext cx="18288000" cy="213629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162D68B8-4E3F-3C5C-7013-1BFFF7143C0F}"/>
              </a:ext>
            </a:extLst>
          </p:cNvPr>
          <p:cNvSpPr txBox="1"/>
          <p:nvPr/>
        </p:nvSpPr>
        <p:spPr>
          <a:xfrm>
            <a:off x="1104932" y="419593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источники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парниковых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газов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4837"/>
              </a:lnSpc>
            </a:pP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нефтегазовой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55" b="1" spc="176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промышленности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B89EE97-2066-0FD9-7B84-9C08B7A18E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01294" y="7734300"/>
            <a:ext cx="4686706" cy="25527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-990600" y="996404"/>
            <a:ext cx="15939738" cy="279588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772"/>
              </a:lnSpc>
            </a:pPr>
            <a:endParaRPr/>
          </a:p>
        </p:txBody>
      </p:sp>
      <p:sp>
        <p:nvSpPr>
          <p:cNvPr id="6" name="Freeform 6"/>
          <p:cNvSpPr/>
          <p:nvPr/>
        </p:nvSpPr>
        <p:spPr>
          <a:xfrm>
            <a:off x="1028700" y="3375946"/>
            <a:ext cx="7731689" cy="6441810"/>
          </a:xfrm>
          <a:custGeom>
            <a:avLst/>
            <a:gdLst/>
            <a:ahLst/>
            <a:cxnLst/>
            <a:rect l="l" t="t" r="r" b="b"/>
            <a:pathLst>
              <a:path w="7731689" h="6441810">
                <a:moveTo>
                  <a:pt x="0" y="0"/>
                </a:moveTo>
                <a:lnTo>
                  <a:pt x="7731689" y="0"/>
                </a:lnTo>
                <a:lnTo>
                  <a:pt x="7731689" y="6441810"/>
                </a:lnTo>
                <a:lnTo>
                  <a:pt x="0" y="64418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8" name="TextBox 8"/>
          <p:cNvSpPr txBox="1"/>
          <p:nvPr/>
        </p:nvSpPr>
        <p:spPr>
          <a:xfrm>
            <a:off x="9906000" y="2886299"/>
            <a:ext cx="7698207" cy="2411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85"/>
              </a:lnSpc>
            </a:pPr>
            <a:r>
              <a:rPr lang="en-US" sz="3000" spc="13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Интенсивность</a:t>
            </a:r>
            <a:r>
              <a:rPr lang="en-US" sz="3000" spc="13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spc="13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3000" spc="13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spc="13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</a:t>
            </a:r>
            <a:r>
              <a:rPr lang="en-US" sz="3000" spc="13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spc="13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нефтегазовой</a:t>
            </a:r>
            <a:r>
              <a:rPr lang="en-US" sz="3000" spc="13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spc="13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деятельности</a:t>
            </a:r>
            <a:r>
              <a:rPr lang="en-US" sz="3000" spc="13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spc="137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должна</a:t>
            </a:r>
            <a:r>
              <a:rPr lang="en-US" sz="3000" spc="13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spc="137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быть</a:t>
            </a:r>
            <a:r>
              <a:rPr lang="en-US" sz="3000" b="1" spc="137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spc="137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снижена</a:t>
            </a:r>
            <a:r>
              <a:rPr lang="en-US" sz="3000" b="1" spc="137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spc="137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вдвое</a:t>
            </a:r>
            <a:r>
              <a:rPr lang="en-US" sz="3000" b="1" spc="137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2030 </a:t>
            </a:r>
            <a:r>
              <a:rPr lang="en-US" sz="3000" b="1" spc="137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  <a:r>
              <a:rPr lang="en-US" sz="3000" b="1" spc="137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spc="13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en-US" sz="3000" spc="13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соответствии</a:t>
            </a:r>
            <a:r>
              <a:rPr lang="en-US" sz="3000" spc="13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spc="13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</a:t>
            </a:r>
            <a:r>
              <a:rPr lang="en-US" sz="3000" spc="13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spc="137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сценарием</a:t>
            </a:r>
            <a:r>
              <a:rPr lang="en-US" sz="3000" spc="137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МЭА.</a:t>
            </a:r>
          </a:p>
          <a:p>
            <a:pPr algn="ctr">
              <a:lnSpc>
                <a:spcPts val="3785"/>
              </a:lnSpc>
              <a:spcBef>
                <a:spcPct val="0"/>
              </a:spcBef>
            </a:pPr>
            <a:endParaRPr lang="en-US" sz="2704" spc="137" dirty="0">
              <a:solidFill>
                <a:srgbClr val="008037"/>
              </a:solidFill>
              <a:latin typeface="Poppins Light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C79353F5-82F3-0045-AC2B-A6E18A0966F2}"/>
              </a:ext>
            </a:extLst>
          </p:cNvPr>
          <p:cNvSpPr/>
          <p:nvPr/>
        </p:nvSpPr>
        <p:spPr>
          <a:xfrm>
            <a:off x="0" y="-77876"/>
            <a:ext cx="18288000" cy="213629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787C07A5-DD27-640B-EC28-FB79E3F7C704}"/>
              </a:ext>
            </a:extLst>
          </p:cNvPr>
          <p:cNvSpPr txBox="1"/>
          <p:nvPr/>
        </p:nvSpPr>
        <p:spPr>
          <a:xfrm>
            <a:off x="1104932" y="419593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 показатели по отраслям: Международное Энергетическое Агентство (МЭА)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5167A82-2FB1-FA66-67BD-4A9FDE8D42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01294" y="7734300"/>
            <a:ext cx="4686706" cy="25527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1809868" y="2328576"/>
            <a:ext cx="14242745" cy="6755000"/>
          </a:xfrm>
          <a:custGeom>
            <a:avLst/>
            <a:gdLst/>
            <a:ahLst/>
            <a:cxnLst/>
            <a:rect l="l" t="t" r="r" b="b"/>
            <a:pathLst>
              <a:path w="14242745" h="6755000">
                <a:moveTo>
                  <a:pt x="0" y="0"/>
                </a:moveTo>
                <a:lnTo>
                  <a:pt x="14242745" y="0"/>
                </a:lnTo>
                <a:lnTo>
                  <a:pt x="14242745" y="6755000"/>
                </a:lnTo>
                <a:lnTo>
                  <a:pt x="0" y="6755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4F830476-1393-65E8-FC48-F55951B7A96F}"/>
              </a:ext>
            </a:extLst>
          </p:cNvPr>
          <p:cNvSpPr/>
          <p:nvPr/>
        </p:nvSpPr>
        <p:spPr>
          <a:xfrm>
            <a:off x="0" y="-77876"/>
            <a:ext cx="18288000" cy="213629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06D8BF2D-0699-6FF6-F716-F0DBF08BD655}"/>
              </a:ext>
            </a:extLst>
          </p:cNvPr>
          <p:cNvSpPr txBox="1"/>
          <p:nvPr/>
        </p:nvSpPr>
        <p:spPr>
          <a:xfrm>
            <a:off x="1104932" y="419593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Корпоративные цели по сокращению выбросов в отрасли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>
            <a:extLst>
              <a:ext uri="{FF2B5EF4-FFF2-40B4-BE49-F238E27FC236}">
                <a16:creationId xmlns:a16="http://schemas.microsoft.com/office/drawing/2014/main" id="{BE31510C-071C-81E4-3BC5-92C2A8D096DB}"/>
              </a:ext>
            </a:extLst>
          </p:cNvPr>
          <p:cNvSpPr/>
          <p:nvPr/>
        </p:nvSpPr>
        <p:spPr>
          <a:xfrm>
            <a:off x="0" y="-77876"/>
            <a:ext cx="18288000" cy="213629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6" name="Freeform 6"/>
          <p:cNvSpPr/>
          <p:nvPr/>
        </p:nvSpPr>
        <p:spPr>
          <a:xfrm>
            <a:off x="762000" y="2557702"/>
            <a:ext cx="7508930" cy="7369012"/>
          </a:xfrm>
          <a:custGeom>
            <a:avLst/>
            <a:gdLst/>
            <a:ahLst/>
            <a:cxnLst/>
            <a:rect l="l" t="t" r="r" b="b"/>
            <a:pathLst>
              <a:path w="7508930" h="7369012">
                <a:moveTo>
                  <a:pt x="0" y="0"/>
                </a:moveTo>
                <a:lnTo>
                  <a:pt x="7508930" y="0"/>
                </a:lnTo>
                <a:lnTo>
                  <a:pt x="7508930" y="7369012"/>
                </a:lnTo>
                <a:lnTo>
                  <a:pt x="0" y="73690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8" name="TextBox 8"/>
          <p:cNvSpPr txBox="1"/>
          <p:nvPr/>
        </p:nvSpPr>
        <p:spPr>
          <a:xfrm>
            <a:off x="9309997" y="2546817"/>
            <a:ext cx="7873070" cy="78210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364"/>
              </a:lnSpc>
            </a:pPr>
            <a:r>
              <a:rPr lang="en-US" sz="2800" b="1" spc="122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2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достижения</a:t>
            </a:r>
            <a:r>
              <a:rPr lang="en-US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2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снижения</a:t>
            </a:r>
            <a:r>
              <a:rPr lang="en-US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2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интенсивности</a:t>
            </a:r>
            <a:r>
              <a:rPr lang="en-US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2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2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50% </a:t>
            </a:r>
            <a:r>
              <a:rPr lang="en-US" sz="2800" b="1" spc="122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необходимы</a:t>
            </a:r>
            <a:r>
              <a:rPr lang="en-US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2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</a:t>
            </a:r>
            <a:r>
              <a:rPr lang="ru-RU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</a:t>
            </a:r>
            <a:r>
              <a:rPr lang="en-US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2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2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пяти</a:t>
            </a:r>
            <a:r>
              <a:rPr lang="en-US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spc="122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направлениям</a:t>
            </a:r>
            <a:r>
              <a:rPr lang="en-US" sz="2800" b="1" spc="122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just">
              <a:lnSpc>
                <a:spcPts val="3364"/>
              </a:lnSpc>
            </a:pP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1.Снижение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метана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наибольшее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>
              <a:lnSpc>
                <a:spcPts val="3364"/>
              </a:lnSpc>
            </a:pP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2.Устранение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всех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неаварийных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факельных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сжиганий</a:t>
            </a:r>
            <a:endParaRPr lang="en-US" sz="2800" spc="122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3364"/>
              </a:lnSpc>
            </a:pP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3.Электрификация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добывающих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предприятий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электроэнергией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низким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уровнем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endParaRPr lang="en-US" sz="2800" spc="122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3364"/>
              </a:lnSpc>
            </a:pP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4.Оснащение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нефтегазовых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процессов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системами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улавливания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хранения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углерода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(CCUS) </a:t>
            </a:r>
          </a:p>
          <a:p>
            <a:pPr algn="just">
              <a:lnSpc>
                <a:spcPts val="3364"/>
              </a:lnSpc>
            </a:pP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5.Расширение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использования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зеленого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водорода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нефтеперерабатывающих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заводах</a:t>
            </a:r>
            <a:endParaRPr lang="en-US" sz="2800" spc="122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3364"/>
              </a:lnSpc>
              <a:spcBef>
                <a:spcPct val="0"/>
              </a:spcBef>
            </a:pPr>
            <a:endParaRPr lang="en-US" sz="2800" spc="122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BC4847DB-05EA-1488-0DD9-CCB44C560CFF}"/>
              </a:ext>
            </a:extLst>
          </p:cNvPr>
          <p:cNvSpPr txBox="1"/>
          <p:nvPr/>
        </p:nvSpPr>
        <p:spPr>
          <a:xfrm>
            <a:off x="1104932" y="419593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Дорожная карта МЭА по декарбонизации нефтегазовой отрасли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685800" y="2586731"/>
            <a:ext cx="8717184" cy="3693722"/>
          </a:xfrm>
          <a:custGeom>
            <a:avLst/>
            <a:gdLst/>
            <a:ahLst/>
            <a:cxnLst/>
            <a:rect l="l" t="t" r="r" b="b"/>
            <a:pathLst>
              <a:path w="8717184" h="3693722">
                <a:moveTo>
                  <a:pt x="0" y="0"/>
                </a:moveTo>
                <a:lnTo>
                  <a:pt x="8717184" y="0"/>
                </a:lnTo>
                <a:lnTo>
                  <a:pt x="8717184" y="3693722"/>
                </a:lnTo>
                <a:lnTo>
                  <a:pt x="0" y="36937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8" name="TextBox 8"/>
          <p:cNvSpPr txBox="1"/>
          <p:nvPr/>
        </p:nvSpPr>
        <p:spPr>
          <a:xfrm>
            <a:off x="9220200" y="2933700"/>
            <a:ext cx="8516961" cy="52049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700" lvl="1" indent="-259350">
              <a:lnSpc>
                <a:spcPts val="3363"/>
              </a:lnSpc>
              <a:buFont typeface="Arial"/>
              <a:buChar char="•"/>
            </a:pP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Внесение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изменений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портфель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приобретения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инвестиции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новые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низкоуглеродные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проекты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518700" lvl="1" indent="-259350">
              <a:lnSpc>
                <a:spcPts val="3363"/>
              </a:lnSpc>
              <a:buFont typeface="Arial"/>
              <a:buChar char="•"/>
            </a:pP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энергоэффективности</a:t>
            </a:r>
            <a:endParaRPr lang="en-US" sz="2800" spc="122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8700" lvl="1" indent="-259350">
              <a:lnSpc>
                <a:spcPts val="3363"/>
              </a:lnSpc>
              <a:buFont typeface="Arial"/>
              <a:buChar char="•"/>
            </a:pP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Преобразование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оставшихся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интегрированных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нефтеперерабатывающих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заводов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низкоуглеродные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энергетические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химические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парки</a:t>
            </a:r>
            <a:endParaRPr lang="en-US" sz="2800" spc="122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8700" lvl="1" indent="-259350">
              <a:lnSpc>
                <a:spcPts val="3363"/>
              </a:lnSpc>
              <a:buFont typeface="Arial"/>
              <a:buChar char="•"/>
            </a:pP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большего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количества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возобновляемой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электроэнергии</a:t>
            </a:r>
            <a:endParaRPr lang="en-US" sz="2800" spc="122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8700" lvl="1" indent="-259350">
              <a:lnSpc>
                <a:spcPts val="3363"/>
              </a:lnSpc>
              <a:buFont typeface="Arial"/>
              <a:buChar char="•"/>
            </a:pP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Разработка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технологии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улавливания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хранения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spc="122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углерода</a:t>
            </a:r>
            <a:r>
              <a:rPr lang="en-US" sz="2800" spc="122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(CCS)</a:t>
            </a: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1CBE197E-C453-2672-716A-AE7E684772FA}"/>
              </a:ext>
            </a:extLst>
          </p:cNvPr>
          <p:cNvSpPr/>
          <p:nvPr/>
        </p:nvSpPr>
        <p:spPr>
          <a:xfrm>
            <a:off x="0" y="-77876"/>
            <a:ext cx="18288000" cy="213629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6DBC89C-462A-B5BD-2727-A34AA3E59896}"/>
              </a:ext>
            </a:extLst>
          </p:cNvPr>
          <p:cNvSpPr txBox="1"/>
          <p:nvPr/>
        </p:nvSpPr>
        <p:spPr>
          <a:xfrm>
            <a:off x="1104932" y="419593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Стратегия 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Shell </a:t>
            </a: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декарбонизации, снижение выбросов </a:t>
            </a:r>
          </a:p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охвату 1 и 2 на 50% до 2030 года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685800" y="2247900"/>
            <a:ext cx="16344900" cy="63412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113"/>
              </a:lnSpc>
            </a:pP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Сократить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энергопотребление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выбросы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ПГ в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сжижения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природного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последующей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транспортировки</a:t>
            </a:r>
            <a:endParaRPr lang="en-US" sz="2224" spc="11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3113"/>
              </a:lnSpc>
            </a:pPr>
            <a:endParaRPr lang="en-US" sz="2224" spc="11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0166" lvl="1" indent="-240083" algn="just">
              <a:lnSpc>
                <a:spcPts val="3113"/>
              </a:lnSpc>
              <a:buFont typeface="Arial"/>
              <a:buChar char="•"/>
            </a:pP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Компания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провела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тщательный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аудит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своих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сжижения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природного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узких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потенциальных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областей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оптимизации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480166" lvl="1" indent="-240083" algn="just">
              <a:lnSpc>
                <a:spcPts val="3113"/>
              </a:lnSpc>
              <a:buFont typeface="Arial"/>
              <a:buChar char="•"/>
            </a:pP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современных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технологий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сжижения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природного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таких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эффективные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теплообменники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турбины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80166" lvl="1" indent="-240083" algn="just">
              <a:lnSpc>
                <a:spcPts val="3113"/>
              </a:lnSpc>
              <a:buFont typeface="Arial"/>
              <a:buChar char="•"/>
            </a:pP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Оптимизация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процессов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регулирования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используя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автоматизированные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системы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80166" lvl="1" indent="-240083" algn="just">
              <a:lnSpc>
                <a:spcPts val="3113"/>
              </a:lnSpc>
              <a:buFont typeface="Arial"/>
              <a:buChar char="•"/>
            </a:pP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Внедрение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снижению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утечек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метана</a:t>
            </a:r>
            <a:endParaRPr lang="en-US" sz="2224" spc="11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80166" lvl="1" indent="-240083" algn="just">
              <a:lnSpc>
                <a:spcPts val="3113"/>
              </a:lnSpc>
              <a:buFont typeface="Arial"/>
              <a:buChar char="•"/>
            </a:pP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Целевые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показатели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480166" lvl="1" indent="-240083" algn="just">
              <a:lnSpc>
                <a:spcPts val="3113"/>
              </a:lnSpc>
              <a:buFont typeface="Arial"/>
              <a:buChar char="•"/>
            </a:pP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энергопотребления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сжижения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природного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15%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80166" lvl="1" indent="-240083" algn="just">
              <a:lnSpc>
                <a:spcPts val="3113"/>
              </a:lnSpc>
              <a:buFont typeface="Arial"/>
              <a:buChar char="•"/>
            </a:pP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Сокращение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выбросов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</a:t>
            </a:r>
            <a:r>
              <a:rPr lang="en-US" sz="1400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метана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20%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тот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период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80166" lvl="1" indent="-240083" algn="just">
              <a:lnSpc>
                <a:spcPts val="3113"/>
              </a:lnSpc>
              <a:buFont typeface="Arial"/>
              <a:buChar char="•"/>
            </a:pP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Увеличение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эффективности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системы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сжижения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природного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газа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также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привело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снижению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эксплуатационных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24" spc="11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расходов</a:t>
            </a:r>
            <a:r>
              <a:rPr lang="en-US" sz="2224" spc="11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ts val="3113"/>
              </a:lnSpc>
            </a:pPr>
            <a:endParaRPr lang="en-US" sz="2224" spc="11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775B9C4F-5B3E-5E19-D44F-19CEF8A2835C}"/>
              </a:ext>
            </a:extLst>
          </p:cNvPr>
          <p:cNvSpPr/>
          <p:nvPr/>
        </p:nvSpPr>
        <p:spPr>
          <a:xfrm>
            <a:off x="0" y="-77876"/>
            <a:ext cx="18288000" cy="213629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FE4294E-F69C-6B9F-36EE-F90B673EDFA1}"/>
              </a:ext>
            </a:extLst>
          </p:cNvPr>
          <p:cNvSpPr txBox="1"/>
          <p:nvPr/>
        </p:nvSpPr>
        <p:spPr>
          <a:xfrm>
            <a:off x="1104932" y="419593"/>
            <a:ext cx="16078135" cy="11780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Стратегия </a:t>
            </a:r>
            <a:r>
              <a:rPr lang="en-US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EXXONMOBIL </a:t>
            </a: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оптимизации системы сжижения природного газа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D3D788-C7FF-2D36-422B-09E89D30C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1294" y="7734300"/>
            <a:ext cx="4686706" cy="25527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/>
          <p:nvPr/>
        </p:nvSpPr>
        <p:spPr>
          <a:xfrm>
            <a:off x="1314466" y="2628900"/>
            <a:ext cx="15659068" cy="6702412"/>
          </a:xfrm>
          <a:custGeom>
            <a:avLst/>
            <a:gdLst/>
            <a:ahLst/>
            <a:cxnLst/>
            <a:rect l="l" t="t" r="r" b="b"/>
            <a:pathLst>
              <a:path w="14166464" h="6320247">
                <a:moveTo>
                  <a:pt x="0" y="0"/>
                </a:moveTo>
                <a:lnTo>
                  <a:pt x="14166464" y="0"/>
                </a:lnTo>
                <a:lnTo>
                  <a:pt x="14166464" y="6320248"/>
                </a:lnTo>
                <a:lnTo>
                  <a:pt x="0" y="63202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388DF6C2-72A3-8E5A-A390-9B4BD140B7E1}"/>
              </a:ext>
            </a:extLst>
          </p:cNvPr>
          <p:cNvSpPr/>
          <p:nvPr/>
        </p:nvSpPr>
        <p:spPr>
          <a:xfrm>
            <a:off x="0" y="-77876"/>
            <a:ext cx="18288000" cy="2136295"/>
          </a:xfrm>
          <a:custGeom>
            <a:avLst/>
            <a:gdLst/>
            <a:ahLst/>
            <a:cxnLst/>
            <a:rect l="l" t="t" r="r" b="b"/>
            <a:pathLst>
              <a:path w="18846008" h="4146122">
                <a:moveTo>
                  <a:pt x="0" y="0"/>
                </a:moveTo>
                <a:lnTo>
                  <a:pt x="18846008" y="0"/>
                </a:lnTo>
                <a:lnTo>
                  <a:pt x="18846008" y="4146122"/>
                </a:lnTo>
                <a:lnTo>
                  <a:pt x="0" y="414612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E57D282C-AED2-DE5E-2177-01BA245093E1}"/>
              </a:ext>
            </a:extLst>
          </p:cNvPr>
          <p:cNvSpPr txBox="1"/>
          <p:nvPr/>
        </p:nvSpPr>
        <p:spPr>
          <a:xfrm>
            <a:off x="1104932" y="419593"/>
            <a:ext cx="16078135" cy="562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b="1" spc="176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Оценка мероприятий</a:t>
            </a:r>
            <a:endParaRPr lang="en-US" sz="3455" b="1" spc="176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183867" y="3109460"/>
            <a:ext cx="6075433" cy="5764067"/>
          </a:xfrm>
          <a:custGeom>
            <a:avLst/>
            <a:gdLst/>
            <a:ahLst/>
            <a:cxnLst/>
            <a:rect l="l" t="t" r="r" b="b"/>
            <a:pathLst>
              <a:path w="6075433" h="5764067">
                <a:moveTo>
                  <a:pt x="0" y="0"/>
                </a:moveTo>
                <a:lnTo>
                  <a:pt x="6075433" y="0"/>
                </a:lnTo>
                <a:lnTo>
                  <a:pt x="6075433" y="5764067"/>
                </a:lnTo>
                <a:lnTo>
                  <a:pt x="0" y="57640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TextBox 3"/>
          <p:cNvSpPr txBox="1"/>
          <p:nvPr/>
        </p:nvSpPr>
        <p:spPr>
          <a:xfrm>
            <a:off x="734386" y="5086350"/>
            <a:ext cx="9196835" cy="528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68"/>
              </a:lnSpc>
              <a:spcBef>
                <a:spcPct val="0"/>
              </a:spcBef>
            </a:pPr>
            <a:r>
              <a:rPr lang="en-US" sz="3120" spc="159">
                <a:solidFill>
                  <a:srgbClr val="FFFFFF"/>
                </a:solidFill>
                <a:latin typeface="Poppins Light"/>
              </a:rPr>
              <a:t>Модуль 2 – Дополнительная информация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658919" y="743757"/>
            <a:ext cx="9925263" cy="2063600"/>
            <a:chOff x="0" y="0"/>
            <a:chExt cx="2497769" cy="519321"/>
          </a:xfrm>
          <a:solidFill>
            <a:schemeClr val="tx2">
              <a:lumMod val="50000"/>
            </a:schemeClr>
          </a:solidFill>
        </p:grpSpPr>
        <p:sp>
          <p:nvSpPr>
            <p:cNvPr id="5" name="Freeform 5"/>
            <p:cNvSpPr/>
            <p:nvPr/>
          </p:nvSpPr>
          <p:spPr>
            <a:xfrm>
              <a:off x="0" y="0"/>
              <a:ext cx="2497769" cy="519321"/>
            </a:xfrm>
            <a:custGeom>
              <a:avLst/>
              <a:gdLst/>
              <a:ahLst/>
              <a:cxnLst/>
              <a:rect l="l" t="t" r="r" b="b"/>
              <a:pathLst>
                <a:path w="2497769" h="519321">
                  <a:moveTo>
                    <a:pt x="73322" y="0"/>
                  </a:moveTo>
                  <a:lnTo>
                    <a:pt x="2424447" y="0"/>
                  </a:lnTo>
                  <a:cubicBezTo>
                    <a:pt x="2443893" y="0"/>
                    <a:pt x="2462543" y="7725"/>
                    <a:pt x="2476293" y="21476"/>
                  </a:cubicBezTo>
                  <a:cubicBezTo>
                    <a:pt x="2490044" y="35226"/>
                    <a:pt x="2497769" y="53876"/>
                    <a:pt x="2497769" y="73322"/>
                  </a:cubicBezTo>
                  <a:lnTo>
                    <a:pt x="2497769" y="445999"/>
                  </a:lnTo>
                  <a:cubicBezTo>
                    <a:pt x="2497769" y="465445"/>
                    <a:pt x="2490044" y="484095"/>
                    <a:pt x="2476293" y="497845"/>
                  </a:cubicBezTo>
                  <a:cubicBezTo>
                    <a:pt x="2462543" y="511596"/>
                    <a:pt x="2443893" y="519321"/>
                    <a:pt x="2424447" y="519321"/>
                  </a:cubicBezTo>
                  <a:lnTo>
                    <a:pt x="73322" y="519321"/>
                  </a:lnTo>
                  <a:cubicBezTo>
                    <a:pt x="53876" y="519321"/>
                    <a:pt x="35226" y="511596"/>
                    <a:pt x="21476" y="497845"/>
                  </a:cubicBezTo>
                  <a:cubicBezTo>
                    <a:pt x="7725" y="484095"/>
                    <a:pt x="0" y="465445"/>
                    <a:pt x="0" y="445999"/>
                  </a:cubicBezTo>
                  <a:lnTo>
                    <a:pt x="0" y="73322"/>
                  </a:lnTo>
                  <a:cubicBezTo>
                    <a:pt x="0" y="53876"/>
                    <a:pt x="7725" y="35226"/>
                    <a:pt x="21476" y="21476"/>
                  </a:cubicBezTo>
                  <a:cubicBezTo>
                    <a:pt x="35226" y="7725"/>
                    <a:pt x="53876" y="0"/>
                    <a:pt x="73322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23825"/>
              <a:ext cx="2497769" cy="643146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89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34386" y="2693057"/>
            <a:ext cx="8175746" cy="1828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7279"/>
              </a:lnSpc>
              <a:spcBef>
                <a:spcPct val="0"/>
              </a:spcBef>
            </a:pPr>
            <a:r>
              <a:rPr lang="en-US" sz="5199" spc="265">
                <a:solidFill>
                  <a:srgbClr val="FFFFFF"/>
                </a:solidFill>
                <a:latin typeface="Intro"/>
              </a:rPr>
              <a:t>Декарбонизация металлургии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3300" y="934328"/>
            <a:ext cx="8819406" cy="1803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7"/>
              </a:lnSpc>
            </a:pPr>
            <a:r>
              <a:rPr lang="ru-RU" sz="3455" spc="176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Выявление и оценка климатических рисков</a:t>
            </a:r>
            <a:endParaRPr lang="en-US" sz="3455" spc="176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4837"/>
              </a:lnSpc>
              <a:spcBef>
                <a:spcPct val="0"/>
              </a:spcBef>
            </a:pPr>
            <a:endParaRPr lang="en-US" sz="3455" spc="176" dirty="0">
              <a:solidFill>
                <a:srgbClr val="FFFFFF"/>
              </a:solidFill>
              <a:latin typeface="Intro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3400111"/>
            <a:ext cx="9992534" cy="5508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Операционный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связи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изменением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количества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осадков</a:t>
            </a:r>
            <a:endParaRPr lang="en-US" sz="3399" spc="17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4759"/>
              </a:lnSpc>
            </a:pP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Операционный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из-за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экстремальных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температур</a:t>
            </a:r>
            <a:endParaRPr lang="en-US" sz="3399" spc="17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4759"/>
              </a:lnSpc>
            </a:pP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Операционный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связи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экстремальными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погодными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условиями</a:t>
            </a:r>
            <a:endParaRPr lang="en-US" sz="3399" spc="17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4759"/>
              </a:lnSpc>
            </a:pP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Операционный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связи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дефицитом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водных</a:t>
            </a:r>
            <a:r>
              <a:rPr lang="en-US" sz="3399" spc="173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399" spc="173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ресурсов</a:t>
            </a:r>
            <a:endParaRPr lang="en-US" sz="3399" spc="17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4759"/>
              </a:lnSpc>
              <a:spcBef>
                <a:spcPct val="0"/>
              </a:spcBef>
            </a:pPr>
            <a:endParaRPr lang="en-US" sz="3399" spc="173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183867" y="971550"/>
            <a:ext cx="6629626" cy="1706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37"/>
              </a:lnSpc>
            </a:pPr>
            <a:r>
              <a:rPr lang="en-US" sz="2455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Риски</a:t>
            </a:r>
            <a:r>
              <a:rPr lang="en-US" sz="2455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55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связанные</a:t>
            </a:r>
            <a:r>
              <a:rPr lang="en-US" sz="2455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 </a:t>
            </a:r>
            <a:r>
              <a:rPr lang="en-US" sz="2455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негативным</a:t>
            </a:r>
            <a:r>
              <a:rPr lang="en-US" sz="2455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55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воздействием</a:t>
            </a:r>
            <a:r>
              <a:rPr lang="en-US" sz="2455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55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изменения</a:t>
            </a:r>
            <a:r>
              <a:rPr lang="en-US" sz="2455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55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климата</a:t>
            </a:r>
            <a:r>
              <a:rPr lang="en-US" sz="2455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55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</a:t>
            </a:r>
            <a:r>
              <a:rPr lang="en-US" sz="2455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55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операционную</a:t>
            </a:r>
            <a:r>
              <a:rPr lang="en-US" sz="2455" b="1" spc="125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55" b="1" spc="125" dirty="0" err="1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деятельность</a:t>
            </a:r>
            <a:endParaRPr lang="en-US" sz="2455" b="1" spc="125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3437"/>
              </a:lnSpc>
              <a:spcBef>
                <a:spcPct val="0"/>
              </a:spcBef>
            </a:pPr>
            <a:endParaRPr lang="en-US" sz="2455" b="1" spc="125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734386" y="5086350"/>
            <a:ext cx="9196835" cy="528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36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20" b="0" i="0" u="none" strike="noStrike" kern="1200" cap="none" spc="159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Light"/>
                <a:ea typeface="+mn-ea"/>
                <a:cs typeface="+mn-cs"/>
              </a:rPr>
              <a:t>Модуль 2 – Дополнительная информация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3300" y="934328"/>
            <a:ext cx="8819406" cy="1803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55" b="0" i="0" u="none" strike="noStrike" kern="1200" cap="none" spc="176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Выявление и оценка климатических рисков</a:t>
            </a: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ts val="483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455" b="0" i="0" u="none" strike="noStrike" kern="1200" cap="none" spc="176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ntro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-76200" y="4152900"/>
            <a:ext cx="18364200" cy="6238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7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173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Arial Black" panose="020B0A04020102020204" pitchFamily="34" charset="0"/>
                <a:cs typeface="Arial" panose="020B0604020202020204" pitchFamily="34" charset="0"/>
              </a:rPr>
              <a:t>СПАСИБО ЗА ВНИМАНИЕ !!!</a:t>
            </a:r>
            <a:endParaRPr kumimoji="0" lang="en-US" sz="4800" b="0" i="0" u="none" strike="noStrike" kern="1200" cap="none" spc="173" normalizeH="0" baseline="0" noProof="0" dirty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uLnTx/>
              <a:uFillTx/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1AE60F9-08D0-4FAC-4F79-61F4136D75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0" y="5143500"/>
            <a:ext cx="5342712" cy="479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4437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660</Words>
  <Application>Microsoft Office PowerPoint</Application>
  <PresentationFormat>Произвольный</PresentationFormat>
  <Paragraphs>56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Intro</vt:lpstr>
      <vt:lpstr>Arial Black</vt:lpstr>
      <vt:lpstr>Arial</vt:lpstr>
      <vt:lpstr>Poppins Light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м5</dc:title>
  <dc:creator>Syrym Nurgaliyev</dc:creator>
  <cp:lastModifiedBy>Syrym Nurgaliyev</cp:lastModifiedBy>
  <cp:revision>5</cp:revision>
  <dcterms:created xsi:type="dcterms:W3CDTF">2006-08-16T00:00:00Z</dcterms:created>
  <dcterms:modified xsi:type="dcterms:W3CDTF">2024-09-25T07:08:39Z</dcterms:modified>
  <dc:identifier>DAF25QCd0No</dc:identifier>
</cp:coreProperties>
</file>