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93" r:id="rId2"/>
    <p:sldId id="295" r:id="rId3"/>
    <p:sldId id="274" r:id="rId4"/>
    <p:sldId id="261" r:id="rId5"/>
    <p:sldId id="264" r:id="rId6"/>
    <p:sldId id="279" r:id="rId7"/>
    <p:sldId id="280" r:id="rId8"/>
    <p:sldId id="283" r:id="rId9"/>
    <p:sldId id="284" r:id="rId10"/>
    <p:sldId id="285" r:id="rId11"/>
    <p:sldId id="287" r:id="rId12"/>
    <p:sldId id="289" r:id="rId13"/>
    <p:sldId id="290" r:id="rId14"/>
    <p:sldId id="291" r:id="rId15"/>
    <p:sldId id="294" r:id="rId16"/>
  </p:sldIdLst>
  <p:sldSz cx="18288000" cy="10287000"/>
  <p:notesSz cx="6858000" cy="9144000"/>
  <p:embeddedFontLst>
    <p:embeddedFont>
      <p:font typeface="Arial Black" panose="020B0A04020102020204" pitchFamily="34" charset="0"/>
      <p:bold r:id="rId17"/>
    </p:embeddedFont>
    <p:embeddedFont>
      <p:font typeface="Intro" panose="02000000000000000000" charset="0"/>
      <p:regular r:id="rId18"/>
    </p:embeddedFont>
    <p:embeddedFont>
      <p:font typeface="Poppins Light" panose="00000400000000000000" pitchFamily="2" charset="0"/>
      <p:regular r:id="rId19"/>
      <p:italic r:id="rId20"/>
    </p:embeddedFont>
    <p:embeddedFont>
      <p:font typeface="Poppins Light Bold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69" autoAdjust="0"/>
    <p:restoredTop sz="95033" autoAdjust="0"/>
  </p:normalViewPr>
  <p:slideViewPr>
    <p:cSldViewPr>
      <p:cViewPr varScale="1">
        <p:scale>
          <a:sx n="71" d="100"/>
          <a:sy n="71" d="100"/>
        </p:scale>
        <p:origin x="91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295350C2-8887-637F-49AB-6A3FB97BFDAD}"/>
              </a:ext>
            </a:extLst>
          </p:cNvPr>
          <p:cNvSpPr txBox="1"/>
          <p:nvPr/>
        </p:nvSpPr>
        <p:spPr>
          <a:xfrm>
            <a:off x="304800" y="3390900"/>
            <a:ext cx="179832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Презентация №2 «Достижение декарбонизации в горнодобывающей промышленности»</a:t>
            </a:r>
            <a:endParaRPr kumimoji="0" lang="ru-KZ" sz="40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DF84424-A0D1-BF88-9879-252120659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6392" y="5037799"/>
            <a:ext cx="6006369" cy="413772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0" y="-77875"/>
            <a:ext cx="18288000" cy="1685230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7" name="TextBox 7"/>
          <p:cNvSpPr txBox="1"/>
          <p:nvPr/>
        </p:nvSpPr>
        <p:spPr>
          <a:xfrm>
            <a:off x="1104932" y="419593"/>
            <a:ext cx="16078135" cy="1187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ru-RU" sz="3455" spc="176" dirty="0">
                <a:solidFill>
                  <a:srgbClr val="FFFFFF"/>
                </a:solidFill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Источники выбросов</a:t>
            </a:r>
            <a:endParaRPr lang="en-US" sz="3455" spc="176" dirty="0">
              <a:solidFill>
                <a:srgbClr val="FFFFFF"/>
              </a:solidFill>
              <a:latin typeface="Arial" panose="020B0604020202020204" pitchFamily="34" charset="0"/>
              <a:ea typeface="Ebrima" panose="02000000000000000000" pitchFamily="2" charset="0"/>
              <a:cs typeface="Arial" panose="020B0604020202020204" pitchFamily="34" charset="0"/>
            </a:endParaRPr>
          </a:p>
          <a:p>
            <a:pPr algn="ctr">
              <a:lnSpc>
                <a:spcPts val="4837"/>
              </a:lnSpc>
              <a:spcBef>
                <a:spcPct val="0"/>
              </a:spcBef>
            </a:pPr>
            <a:endParaRPr lang="en-US" sz="3455" spc="176" dirty="0">
              <a:solidFill>
                <a:srgbClr val="FFFFFF"/>
              </a:solidFill>
              <a:latin typeface="Intro"/>
            </a:endParaRPr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7B7B5DEE-60B4-F4FE-84F4-C397FE013D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8556" y="1927411"/>
            <a:ext cx="6398146" cy="6863510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FC08BE34-C86A-4B75-7993-8C5E96CE3A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600" y="2167534"/>
            <a:ext cx="6398146" cy="6374142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5783A164-BF6F-7EB6-853A-87FF8D81631A}"/>
              </a:ext>
            </a:extLst>
          </p:cNvPr>
          <p:cNvSpPr txBox="1"/>
          <p:nvPr/>
        </p:nvSpPr>
        <p:spPr>
          <a:xfrm>
            <a:off x="2094168" y="8790921"/>
            <a:ext cx="5206922" cy="1076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99"/>
              </a:lnSpc>
            </a:pPr>
            <a:r>
              <a:rPr lang="en-US" sz="207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Распределение</a:t>
            </a:r>
            <a:r>
              <a:rPr lang="en-US" sz="207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7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выбросов</a:t>
            </a:r>
            <a:r>
              <a:rPr lang="en-US" sz="207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07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en-US" sz="207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7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тонн</a:t>
            </a:r>
            <a:r>
              <a:rPr lang="en-US" sz="207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</a:t>
            </a:r>
            <a:r>
              <a:rPr lang="en-US" sz="14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7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-экв./</a:t>
            </a:r>
            <a:r>
              <a:rPr lang="en-US" sz="207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  <a:endParaRPr lang="en-US" sz="2070" spc="105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99"/>
              </a:lnSpc>
              <a:spcBef>
                <a:spcPct val="0"/>
              </a:spcBef>
            </a:pPr>
            <a:endParaRPr lang="en-US" sz="2070" spc="105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75DD6E-67E3-AE07-6ECD-D2F813B843CB}"/>
              </a:ext>
            </a:extLst>
          </p:cNvPr>
          <p:cNvSpPr txBox="1"/>
          <p:nvPr/>
        </p:nvSpPr>
        <p:spPr>
          <a:xfrm>
            <a:off x="11201400" y="8732847"/>
            <a:ext cx="5216005" cy="1192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4"/>
              </a:lnSpc>
            </a:pPr>
            <a:r>
              <a:rPr lang="en-US" sz="2189" spc="11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Разбивка</a:t>
            </a:r>
            <a:r>
              <a:rPr lang="en-US" sz="2189" spc="11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89" spc="11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выбросов</a:t>
            </a:r>
            <a:r>
              <a:rPr lang="en-US" sz="2189" spc="11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89" spc="11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охвата</a:t>
            </a:r>
            <a:r>
              <a:rPr lang="en-US" sz="2189" spc="11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и 2 в </a:t>
            </a:r>
            <a:r>
              <a:rPr lang="en-US" sz="2189" spc="11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en-US" sz="2189" spc="11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89" spc="11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тонн</a:t>
            </a:r>
            <a:r>
              <a:rPr lang="en-US" sz="2189" spc="11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</a:t>
            </a:r>
            <a:r>
              <a:rPr lang="en-US" sz="1400" spc="11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189" spc="11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-экв./</a:t>
            </a:r>
            <a:r>
              <a:rPr lang="en-US" sz="2189" spc="11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  <a:endParaRPr lang="en-US" sz="2189" spc="11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064"/>
              </a:lnSpc>
              <a:spcBef>
                <a:spcPct val="0"/>
              </a:spcBef>
            </a:pPr>
            <a:endParaRPr lang="en-US" sz="2189" spc="11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1828800" y="2410844"/>
            <a:ext cx="14162995" cy="5465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837"/>
              </a:lnSpc>
              <a:spcBef>
                <a:spcPct val="0"/>
              </a:spcBef>
            </a:pPr>
            <a:r>
              <a:rPr lang="en-US" sz="3455" spc="17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</a:t>
            </a:r>
            <a:r>
              <a:rPr lang="en-US" sz="3455" spc="17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spc="17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амбициозные</a:t>
            </a:r>
            <a:r>
              <a:rPr lang="en-US" sz="3455" spc="17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spc="17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цели</a:t>
            </a:r>
            <a:r>
              <a:rPr lang="en-US" sz="3455" spc="17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spc="17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3455" spc="17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spc="17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сокращению</a:t>
            </a:r>
            <a:r>
              <a:rPr lang="en-US" sz="3455" spc="17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spc="17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выбросов</a:t>
            </a:r>
            <a:r>
              <a:rPr lang="en-US" sz="3455" spc="17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и 2.</a:t>
            </a:r>
          </a:p>
          <a:p>
            <a:pPr algn="just">
              <a:lnSpc>
                <a:spcPts val="4837"/>
              </a:lnSpc>
              <a:spcBef>
                <a:spcPct val="0"/>
              </a:spcBef>
            </a:pPr>
            <a:endParaRPr lang="en-US" sz="3455" spc="176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4837"/>
              </a:lnSpc>
              <a:spcBef>
                <a:spcPct val="0"/>
              </a:spcBef>
            </a:pPr>
            <a:r>
              <a:rPr lang="en-US" sz="3455" spc="17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Фокус</a:t>
            </a:r>
            <a:r>
              <a:rPr lang="en-US" sz="3455" spc="17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3455" spc="17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возобновляемая</a:t>
            </a:r>
            <a:r>
              <a:rPr lang="en-US" sz="3455" spc="17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spc="17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электроэнергия</a:t>
            </a:r>
            <a:r>
              <a:rPr lang="en-US" sz="3455" spc="17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3455" spc="17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производство</a:t>
            </a:r>
            <a:r>
              <a:rPr lang="en-US" sz="3455" spc="17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spc="17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энергии</a:t>
            </a:r>
            <a:r>
              <a:rPr lang="en-US" sz="3455" spc="17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3455" spc="17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сокращение</a:t>
            </a:r>
            <a:r>
              <a:rPr lang="en-US" sz="3455" spc="17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spc="17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выбросов</a:t>
            </a:r>
            <a:r>
              <a:rPr lang="en-US" sz="3455" spc="17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spc="17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3455" spc="17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30-35%), </a:t>
            </a:r>
            <a:r>
              <a:rPr lang="en-US" sz="3455" spc="17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замена</a:t>
            </a:r>
            <a:r>
              <a:rPr lang="en-US" sz="3455" spc="17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spc="17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горнодобывающей</a:t>
            </a:r>
            <a:r>
              <a:rPr lang="en-US" sz="3455" spc="17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spc="17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техники</a:t>
            </a:r>
            <a:r>
              <a:rPr lang="en-US" sz="3455" spc="17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spc="17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3455" spc="17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spc="17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дизельном</a:t>
            </a:r>
            <a:r>
              <a:rPr lang="en-US" sz="3455" spc="17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spc="17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топливе</a:t>
            </a:r>
            <a:r>
              <a:rPr lang="en-US" sz="3455" spc="17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3455" spc="17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lang="en-US" sz="3455" spc="17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40 </a:t>
            </a:r>
            <a:r>
              <a:rPr lang="en-US" sz="3455" spc="17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  <a:r>
              <a:rPr lang="en-US" sz="3455" spc="17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50%).</a:t>
            </a:r>
          </a:p>
          <a:p>
            <a:pPr algn="just">
              <a:lnSpc>
                <a:spcPts val="4837"/>
              </a:lnSpc>
              <a:spcBef>
                <a:spcPct val="0"/>
              </a:spcBef>
            </a:pPr>
            <a:endParaRPr lang="en-US" sz="3455" spc="176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4837"/>
              </a:lnSpc>
              <a:spcBef>
                <a:spcPct val="0"/>
              </a:spcBef>
            </a:pPr>
            <a:r>
              <a:rPr lang="en-US" sz="3455" spc="17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Ориентация</a:t>
            </a:r>
            <a:r>
              <a:rPr lang="en-US" sz="3455" spc="17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spc="17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3455" spc="17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spc="17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шахты</a:t>
            </a:r>
            <a:r>
              <a:rPr lang="en-US" sz="3455" spc="17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en-US" sz="3455" spc="17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самыми</a:t>
            </a:r>
            <a:r>
              <a:rPr lang="en-US" sz="3455" spc="17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spc="17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высокими</a:t>
            </a:r>
            <a:r>
              <a:rPr lang="en-US" sz="3455" spc="17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spc="17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выбросами</a:t>
            </a:r>
            <a:r>
              <a:rPr lang="en-US" sz="3455" spc="17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3455" spc="17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устранение</a:t>
            </a:r>
            <a:r>
              <a:rPr lang="en-US" sz="3455" spc="17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spc="17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выбросов</a:t>
            </a:r>
            <a:r>
              <a:rPr lang="en-US" sz="3455" spc="17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spc="17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</a:t>
            </a:r>
            <a:r>
              <a:rPr lang="en-US" sz="3455" spc="17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spc="17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нескольких</a:t>
            </a:r>
            <a:r>
              <a:rPr lang="en-US" sz="3455" spc="17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spc="17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источников</a:t>
            </a:r>
            <a:r>
              <a:rPr lang="en-US" sz="3455" spc="17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C4F89A20-6A12-CD10-EF97-4E1C04401248}"/>
              </a:ext>
            </a:extLst>
          </p:cNvPr>
          <p:cNvSpPr/>
          <p:nvPr/>
        </p:nvSpPr>
        <p:spPr>
          <a:xfrm>
            <a:off x="0" y="-77875"/>
            <a:ext cx="18288000" cy="1637206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D94EE8CE-89C7-2CB8-5AAA-33CDCD316146}"/>
              </a:ext>
            </a:extLst>
          </p:cNvPr>
          <p:cNvSpPr txBox="1"/>
          <p:nvPr/>
        </p:nvSpPr>
        <p:spPr>
          <a:xfrm>
            <a:off x="1104932" y="419593"/>
            <a:ext cx="16078135" cy="570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ru-RU" sz="3455" spc="176" dirty="0">
                <a:solidFill>
                  <a:srgbClr val="FFFFFF"/>
                </a:solidFill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Декарбонизация горнодобывающей промышленности</a:t>
            </a:r>
            <a:endParaRPr lang="en-US" sz="3455" spc="176" dirty="0">
              <a:solidFill>
                <a:srgbClr val="FFFFFF"/>
              </a:solidFill>
              <a:latin typeface="Intr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9562" y="2329679"/>
            <a:ext cx="15648875" cy="7210145"/>
            <a:chOff x="0" y="0"/>
            <a:chExt cx="4121514" cy="18989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21514" cy="1898968"/>
            </a:xfrm>
            <a:custGeom>
              <a:avLst/>
              <a:gdLst/>
              <a:ahLst/>
              <a:cxnLst/>
              <a:rect l="l" t="t" r="r" b="b"/>
              <a:pathLst>
                <a:path w="4121514" h="1898968">
                  <a:moveTo>
                    <a:pt x="0" y="0"/>
                  </a:moveTo>
                  <a:lnTo>
                    <a:pt x="4121514" y="0"/>
                  </a:lnTo>
                  <a:lnTo>
                    <a:pt x="4121514" y="1898968"/>
                  </a:lnTo>
                  <a:lnTo>
                    <a:pt x="0" y="1898968"/>
                  </a:lnTo>
                  <a:close/>
                </a:path>
              </a:pathLst>
            </a:custGeom>
            <a:gradFill rotWithShape="1">
              <a:gsLst>
                <a:gs pos="0">
                  <a:srgbClr val="0097B2">
                    <a:alpha val="43000"/>
                  </a:srgbClr>
                </a:gs>
                <a:gs pos="100000">
                  <a:srgbClr val="7ED957">
                    <a:alpha val="43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ru-R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121514" cy="19275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72"/>
                </a:lnSpc>
              </a:pPr>
              <a:endParaRPr/>
            </a:p>
          </p:txBody>
        </p:sp>
      </p:grp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1319562" y="2329679"/>
          <a:ext cx="15648875" cy="7210145"/>
        </p:xfrm>
        <a:graphic>
          <a:graphicData uri="http://schemas.openxmlformats.org/drawingml/2006/table">
            <a:tbl>
              <a:tblPr/>
              <a:tblGrid>
                <a:gridCol w="4320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631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652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49868">
                <a:tc rowSpan="2">
                  <a:txBody>
                    <a:bodyPr/>
                    <a:lstStyle/>
                    <a:p>
                      <a:pPr algn="l">
                        <a:lnSpc>
                          <a:spcPts val="2509"/>
                        </a:lnSpc>
                        <a:defRPr/>
                      </a:pPr>
                      <a:r>
                        <a:rPr lang="en-US" sz="1792" dirty="0">
                          <a:solidFill>
                            <a:srgbClr val="000000"/>
                          </a:solidFill>
                          <a:latin typeface="Poppins Light"/>
                        </a:rPr>
                        <a:t> </a:t>
                      </a:r>
                      <a:r>
                        <a:rPr lang="en-US" sz="1792" dirty="0" err="1">
                          <a:solidFill>
                            <a:srgbClr val="000000"/>
                          </a:solidFill>
                          <a:latin typeface="Poppins Light"/>
                        </a:rPr>
                        <a:t>Компания</a:t>
                      </a:r>
                      <a:endParaRPr lang="en-US" sz="1100" dirty="0"/>
                    </a:p>
                    <a:p>
                      <a:pPr>
                        <a:lnSpc>
                          <a:spcPts val="2509"/>
                        </a:lnSpc>
                      </a:pPr>
                      <a:r>
                        <a:rPr lang="en-US" sz="1792" dirty="0">
                          <a:solidFill>
                            <a:srgbClr val="000000"/>
                          </a:solidFill>
                          <a:latin typeface="Poppins Light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ts val="2509"/>
                        </a:lnSpc>
                        <a:defRPr/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Целевой год: 2030</a:t>
                      </a:r>
                      <a:endParaRPr lang="en-US" sz="1100"/>
                    </a:p>
                    <a:p>
                      <a:pPr>
                        <a:lnSpc>
                          <a:spcPts val="2509"/>
                        </a:lnSpc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ts val="2509"/>
                        </a:lnSpc>
                        <a:defRPr/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Целевой год: 2030</a:t>
                      </a:r>
                      <a:endParaRPr lang="en-US" sz="1100"/>
                    </a:p>
                    <a:p>
                      <a:pPr>
                        <a:lnSpc>
                          <a:spcPts val="2509"/>
                        </a:lnSpc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7548">
                <a:tc vMerge="1">
                  <a:txBody>
                    <a:bodyPr/>
                    <a:lstStyle/>
                    <a:p>
                      <a:pPr algn="l">
                        <a:lnSpc>
                          <a:spcPts val="2509"/>
                        </a:lnSpc>
                        <a:defRPr/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 Компания</a:t>
                      </a:r>
                      <a:endParaRPr lang="en-US" sz="1100"/>
                    </a:p>
                    <a:p>
                      <a:pPr>
                        <a:lnSpc>
                          <a:spcPts val="2509"/>
                        </a:lnSpc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09"/>
                        </a:lnSpc>
                        <a:defRPr/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Охват 1 &amp; 2</a:t>
                      </a:r>
                      <a:endParaRPr lang="en-US" sz="1100"/>
                    </a:p>
                    <a:p>
                      <a:pPr>
                        <a:lnSpc>
                          <a:spcPts val="2509"/>
                        </a:lnSpc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089"/>
                        </a:lnSpc>
                        <a:defRPr/>
                      </a:pPr>
                      <a:r>
                        <a:rPr lang="en-US" sz="1492">
                          <a:solidFill>
                            <a:srgbClr val="000000"/>
                          </a:solidFill>
                          <a:latin typeface="Poppins Light"/>
                        </a:rPr>
                        <a:t> Охват 3</a:t>
                      </a:r>
                      <a:endParaRPr lang="en-US" sz="1100"/>
                    </a:p>
                    <a:p>
                      <a:pPr>
                        <a:lnSpc>
                          <a:spcPts val="2089"/>
                        </a:lnSpc>
                      </a:pPr>
                      <a:r>
                        <a:rPr lang="en-US" sz="1492">
                          <a:solidFill>
                            <a:srgbClr val="000000"/>
                          </a:solidFill>
                          <a:latin typeface="Poppins Light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4509">
                <a:tc>
                  <a:txBody>
                    <a:bodyPr/>
                    <a:lstStyle/>
                    <a:p>
                      <a:pPr algn="l">
                        <a:lnSpc>
                          <a:spcPts val="2509"/>
                        </a:lnSpc>
                        <a:defRPr/>
                      </a:pPr>
                      <a:r>
                        <a:rPr lang="en-US" sz="1792" dirty="0">
                          <a:solidFill>
                            <a:srgbClr val="000000"/>
                          </a:solidFill>
                          <a:latin typeface="Poppins Light"/>
                        </a:rPr>
                        <a:t> Vale S.A. (</a:t>
                      </a:r>
                      <a:r>
                        <a:rPr lang="en-US" sz="1792" dirty="0" err="1">
                          <a:solidFill>
                            <a:srgbClr val="000000"/>
                          </a:solidFill>
                          <a:latin typeface="Poppins Light"/>
                        </a:rPr>
                        <a:t>Бразилия</a:t>
                      </a:r>
                      <a:r>
                        <a:rPr lang="en-US" sz="1792" dirty="0">
                          <a:solidFill>
                            <a:srgbClr val="000000"/>
                          </a:solidFill>
                          <a:latin typeface="Poppins Light"/>
                        </a:rPr>
                        <a:t>) </a:t>
                      </a:r>
                      <a:endParaRPr lang="en-US" sz="1100" dirty="0"/>
                    </a:p>
                    <a:p>
                      <a:pPr>
                        <a:lnSpc>
                          <a:spcPts val="2509"/>
                        </a:lnSpc>
                      </a:pPr>
                      <a:r>
                        <a:rPr lang="en-US" sz="1792" dirty="0">
                          <a:solidFill>
                            <a:srgbClr val="000000"/>
                          </a:solidFill>
                          <a:latin typeface="Poppins Light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09"/>
                        </a:lnSpc>
                        <a:defRPr/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33% (vs 2017) или 2.54% в год</a:t>
                      </a:r>
                      <a:endParaRPr lang="en-US" sz="1100"/>
                    </a:p>
                    <a:p>
                      <a:pPr>
                        <a:lnSpc>
                          <a:spcPts val="2509"/>
                        </a:lnSpc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09"/>
                        </a:lnSpc>
                        <a:defRPr/>
                      </a:pPr>
                      <a:r>
                        <a:rPr lang="en-US" sz="1792" dirty="0">
                          <a:solidFill>
                            <a:srgbClr val="000000"/>
                          </a:solidFill>
                          <a:latin typeface="Poppins Light"/>
                        </a:rPr>
                        <a:t> 15% by 2035 (vs 2018) </a:t>
                      </a:r>
                      <a:r>
                        <a:rPr lang="en-US" sz="1792" dirty="0" err="1">
                          <a:solidFill>
                            <a:srgbClr val="000000"/>
                          </a:solidFill>
                          <a:latin typeface="Poppins Light"/>
                        </a:rPr>
                        <a:t>или</a:t>
                      </a:r>
                      <a:r>
                        <a:rPr lang="en-US" sz="1792" dirty="0">
                          <a:solidFill>
                            <a:srgbClr val="000000"/>
                          </a:solidFill>
                          <a:latin typeface="Poppins Light"/>
                        </a:rPr>
                        <a:t> 1.25% в </a:t>
                      </a:r>
                      <a:r>
                        <a:rPr lang="en-US" sz="1792" dirty="0" err="1">
                          <a:solidFill>
                            <a:srgbClr val="000000"/>
                          </a:solidFill>
                          <a:latin typeface="Poppins Light"/>
                        </a:rPr>
                        <a:t>год</a:t>
                      </a:r>
                      <a:endParaRPr lang="en-US" sz="1100" dirty="0"/>
                    </a:p>
                    <a:p>
                      <a:pPr>
                        <a:lnSpc>
                          <a:spcPts val="2509"/>
                        </a:lnSpc>
                      </a:pPr>
                      <a:r>
                        <a:rPr lang="en-US" sz="1792" dirty="0">
                          <a:solidFill>
                            <a:srgbClr val="000000"/>
                          </a:solidFill>
                          <a:latin typeface="Poppins Light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3124">
                <a:tc>
                  <a:txBody>
                    <a:bodyPr/>
                    <a:lstStyle/>
                    <a:p>
                      <a:pPr algn="l">
                        <a:lnSpc>
                          <a:spcPts val="2509"/>
                        </a:lnSpc>
                        <a:defRPr/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BHP Group (Австралия)</a:t>
                      </a:r>
                      <a:endParaRPr lang="en-US" sz="1100"/>
                    </a:p>
                    <a:p>
                      <a:pPr>
                        <a:lnSpc>
                          <a:spcPts val="2509"/>
                        </a:lnSpc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09"/>
                        </a:lnSpc>
                        <a:defRPr/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30% (vs 2020) или 3.0% в год</a:t>
                      </a:r>
                      <a:endParaRPr lang="en-US" sz="1100"/>
                    </a:p>
                    <a:p>
                      <a:pPr>
                        <a:lnSpc>
                          <a:spcPts val="2509"/>
                        </a:lnSpc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09"/>
                        </a:lnSpc>
                        <a:defRPr/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30-40% (vs 2020) или </a:t>
                      </a:r>
                      <a:endParaRPr lang="en-US" sz="1100"/>
                    </a:p>
                    <a:p>
                      <a:pPr>
                        <a:lnSpc>
                          <a:spcPts val="2509"/>
                        </a:lnSpc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  3-4% в год</a:t>
                      </a:r>
                    </a:p>
                    <a:p>
                      <a:pPr>
                        <a:lnSpc>
                          <a:spcPts val="2509"/>
                        </a:lnSpc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47548">
                <a:tc>
                  <a:txBody>
                    <a:bodyPr/>
                    <a:lstStyle/>
                    <a:p>
                      <a:pPr algn="l">
                        <a:lnSpc>
                          <a:spcPts val="2509"/>
                        </a:lnSpc>
                        <a:defRPr/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 Polymetal (Россия)</a:t>
                      </a:r>
                      <a:endParaRPr lang="en-US" sz="1100"/>
                    </a:p>
                    <a:p>
                      <a:pPr>
                        <a:lnSpc>
                          <a:spcPts val="2509"/>
                        </a:lnSpc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09"/>
                        </a:lnSpc>
                        <a:defRPr/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 35% (vs 2019) или 3.2% в год</a:t>
                      </a:r>
                      <a:endParaRPr lang="en-US" sz="1100"/>
                    </a:p>
                    <a:p>
                      <a:pPr>
                        <a:lnSpc>
                          <a:spcPts val="2509"/>
                        </a:lnSpc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 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09"/>
                        </a:lnSpc>
                        <a:defRPr/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Нет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47548">
                <a:tc>
                  <a:txBody>
                    <a:bodyPr/>
                    <a:lstStyle/>
                    <a:p>
                      <a:pPr algn="l">
                        <a:lnSpc>
                          <a:spcPts val="2509"/>
                        </a:lnSpc>
                        <a:defRPr/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KazMinerals (Казахстан)</a:t>
                      </a:r>
                      <a:endParaRPr lang="en-US" sz="1100"/>
                    </a:p>
                    <a:p>
                      <a:pPr>
                        <a:lnSpc>
                          <a:spcPts val="2509"/>
                        </a:lnSpc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09"/>
                        </a:lnSpc>
                        <a:defRPr/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5% by 2024 (vs 2018) или 1% в год</a:t>
                      </a:r>
                      <a:endParaRPr lang="en-US" sz="1100"/>
                    </a:p>
                    <a:p>
                      <a:pPr>
                        <a:lnSpc>
                          <a:spcPts val="2509"/>
                        </a:lnSpc>
                      </a:pPr>
                      <a:r>
                        <a:rPr lang="en-US" sz="1792">
                          <a:solidFill>
                            <a:srgbClr val="000000"/>
                          </a:solidFill>
                          <a:latin typeface="Poppins Light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09"/>
                        </a:lnSpc>
                        <a:defRPr/>
                      </a:pPr>
                      <a:r>
                        <a:rPr lang="en-US" sz="1792" dirty="0">
                          <a:solidFill>
                            <a:srgbClr val="000000"/>
                          </a:solidFill>
                          <a:latin typeface="Poppins Light"/>
                        </a:rPr>
                        <a:t> </a:t>
                      </a:r>
                      <a:r>
                        <a:rPr lang="en-US" sz="1792" dirty="0" err="1">
                          <a:solidFill>
                            <a:srgbClr val="000000"/>
                          </a:solidFill>
                          <a:latin typeface="Poppins Light"/>
                        </a:rPr>
                        <a:t>Нет</a:t>
                      </a:r>
                      <a:endParaRPr lang="en-US" sz="1100" dirty="0"/>
                    </a:p>
                    <a:p>
                      <a:pPr>
                        <a:lnSpc>
                          <a:spcPts val="2509"/>
                        </a:lnSpc>
                      </a:pPr>
                      <a:r>
                        <a:rPr lang="en-US" sz="1792" dirty="0">
                          <a:solidFill>
                            <a:srgbClr val="000000"/>
                          </a:solidFill>
                          <a:latin typeface="Poppins Light"/>
                        </a:rPr>
                        <a:t>  </a:t>
                      </a:r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Freeform 5">
            <a:extLst>
              <a:ext uri="{FF2B5EF4-FFF2-40B4-BE49-F238E27FC236}">
                <a16:creationId xmlns:a16="http://schemas.microsoft.com/office/drawing/2014/main" id="{F5DEF3DC-5FF1-5DE0-27CB-33BBE59804F5}"/>
              </a:ext>
            </a:extLst>
          </p:cNvPr>
          <p:cNvSpPr/>
          <p:nvPr/>
        </p:nvSpPr>
        <p:spPr>
          <a:xfrm>
            <a:off x="0" y="-77875"/>
            <a:ext cx="18288000" cy="1944776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B600F1BD-A529-6F5A-184E-0FB2E720ADA6}"/>
              </a:ext>
            </a:extLst>
          </p:cNvPr>
          <p:cNvSpPr txBox="1"/>
          <p:nvPr/>
        </p:nvSpPr>
        <p:spPr>
          <a:xfrm>
            <a:off x="1104932" y="190500"/>
            <a:ext cx="16078135" cy="1803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ru-RU" sz="3455" spc="176" dirty="0">
                <a:solidFill>
                  <a:srgbClr val="FFFFFF"/>
                </a:solidFill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Цели компаний в горнодобывающей промышленности </a:t>
            </a:r>
          </a:p>
          <a:p>
            <a:pPr algn="ctr">
              <a:lnSpc>
                <a:spcPts val="4837"/>
              </a:lnSpc>
            </a:pPr>
            <a:r>
              <a:rPr lang="ru-RU" sz="3455" spc="176" dirty="0">
                <a:solidFill>
                  <a:srgbClr val="FFFFFF"/>
                </a:solidFill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в вопросах декарбонизации</a:t>
            </a:r>
            <a:endParaRPr lang="en-US" sz="3455" spc="176" dirty="0">
              <a:solidFill>
                <a:srgbClr val="FFFFFF"/>
              </a:solidFill>
              <a:latin typeface="Arial" panose="020B0604020202020204" pitchFamily="34" charset="0"/>
              <a:ea typeface="Ebrima" panose="02000000000000000000" pitchFamily="2" charset="0"/>
              <a:cs typeface="Arial" panose="020B0604020202020204" pitchFamily="34" charset="0"/>
            </a:endParaRPr>
          </a:p>
          <a:p>
            <a:pPr algn="ctr">
              <a:lnSpc>
                <a:spcPts val="4837"/>
              </a:lnSpc>
              <a:spcBef>
                <a:spcPct val="0"/>
              </a:spcBef>
            </a:pPr>
            <a:endParaRPr lang="en-US" sz="3455" spc="176" dirty="0">
              <a:solidFill>
                <a:srgbClr val="FFFFFF"/>
              </a:solidFill>
              <a:latin typeface="Intr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3276384" y="2371415"/>
            <a:ext cx="4681008" cy="5423164"/>
            <a:chOff x="0" y="0"/>
            <a:chExt cx="1232858" cy="1428323"/>
          </a:xfrm>
          <a:solidFill>
            <a:schemeClr val="accent5">
              <a:lumMod val="50000"/>
            </a:schemeClr>
          </a:solidFill>
        </p:grpSpPr>
        <p:sp>
          <p:nvSpPr>
            <p:cNvPr id="4" name="Freeform 4"/>
            <p:cNvSpPr/>
            <p:nvPr/>
          </p:nvSpPr>
          <p:spPr>
            <a:xfrm>
              <a:off x="0" y="0"/>
              <a:ext cx="1232858" cy="1428323"/>
            </a:xfrm>
            <a:custGeom>
              <a:avLst/>
              <a:gdLst/>
              <a:ahLst/>
              <a:cxnLst/>
              <a:rect l="l" t="t" r="r" b="b"/>
              <a:pathLst>
                <a:path w="1232858" h="1428323">
                  <a:moveTo>
                    <a:pt x="0" y="0"/>
                  </a:moveTo>
                  <a:lnTo>
                    <a:pt x="1232858" y="0"/>
                  </a:lnTo>
                  <a:lnTo>
                    <a:pt x="1232858" y="1428323"/>
                  </a:lnTo>
                  <a:lnTo>
                    <a:pt x="0" y="142832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232858" cy="1456898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72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3517311" y="2323790"/>
            <a:ext cx="4286291" cy="5042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49"/>
              </a:lnSpc>
              <a:spcBef>
                <a:spcPct val="0"/>
              </a:spcBef>
            </a:pPr>
            <a:r>
              <a:rPr lang="en-US" sz="2392" spc="122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  <a:r>
              <a:rPr lang="en-US" sz="2392" spc="12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2030 </a:t>
            </a:r>
            <a:r>
              <a:rPr lang="en-US" sz="2392" spc="122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года</a:t>
            </a:r>
            <a:r>
              <a:rPr lang="en-US" sz="2392" spc="12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92" spc="122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компания</a:t>
            </a:r>
            <a:r>
              <a:rPr lang="en-US" sz="2392" spc="12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92" spc="122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планирует</a:t>
            </a:r>
            <a:r>
              <a:rPr lang="en-US" sz="2392" spc="12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92" spc="122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сократить</a:t>
            </a:r>
            <a:r>
              <a:rPr lang="en-US" sz="2392" spc="12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92" spc="122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выбросы</a:t>
            </a:r>
            <a:r>
              <a:rPr lang="en-US" sz="2392" spc="12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92" spc="122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2392" spc="12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92" spc="122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охвату</a:t>
            </a:r>
            <a:r>
              <a:rPr lang="en-US" sz="2392" spc="12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и 2 </a:t>
            </a:r>
            <a:r>
              <a:rPr lang="en-US" sz="2392" spc="122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2392" spc="12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15% (4,5 </a:t>
            </a:r>
            <a:r>
              <a:rPr lang="en-US" sz="2392" spc="122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en-US" sz="2392" spc="12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 СО2) </a:t>
            </a:r>
            <a:r>
              <a:rPr lang="en-US" sz="2392" spc="122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</a:t>
            </a:r>
            <a:r>
              <a:rPr lang="en-US" sz="2392" spc="12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92" spc="122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счет</a:t>
            </a:r>
            <a:r>
              <a:rPr lang="en-US" sz="2392" spc="12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>
              <a:lnSpc>
                <a:spcPts val="3349"/>
              </a:lnSpc>
              <a:spcBef>
                <a:spcPct val="0"/>
              </a:spcBef>
            </a:pPr>
            <a:endParaRPr lang="en-US" sz="2392" spc="12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349"/>
              </a:lnSpc>
              <a:spcBef>
                <a:spcPct val="0"/>
              </a:spcBef>
            </a:pPr>
            <a:r>
              <a:rPr lang="en-US" sz="2392" spc="122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Использования</a:t>
            </a:r>
            <a:r>
              <a:rPr lang="en-US" sz="2392" spc="12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ВИЭ</a:t>
            </a:r>
          </a:p>
          <a:p>
            <a:pPr>
              <a:lnSpc>
                <a:spcPts val="3349"/>
              </a:lnSpc>
              <a:spcBef>
                <a:spcPct val="0"/>
              </a:spcBef>
            </a:pPr>
            <a:r>
              <a:rPr lang="en-US" sz="2392" spc="122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Электрификация</a:t>
            </a:r>
            <a:r>
              <a:rPr lang="en-US" sz="2392" spc="12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92" spc="122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процессов</a:t>
            </a:r>
            <a:r>
              <a:rPr lang="en-US" sz="2392" spc="12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92" spc="122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производства</a:t>
            </a:r>
            <a:r>
              <a:rPr lang="en-US" sz="2392" spc="12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92" spc="122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тепла</a:t>
            </a:r>
            <a:endParaRPr lang="en-US" sz="2392" spc="12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349"/>
              </a:lnSpc>
              <a:spcBef>
                <a:spcPct val="0"/>
              </a:spcBef>
            </a:pPr>
            <a:r>
              <a:rPr lang="en-US" sz="2392" spc="122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Повышение</a:t>
            </a:r>
            <a:r>
              <a:rPr lang="en-US" sz="2392" spc="12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92" spc="122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энергоэффективности</a:t>
            </a:r>
            <a:endParaRPr lang="en-US" sz="2392" spc="12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631247" y="1870587"/>
            <a:ext cx="12899138" cy="7220760"/>
          </a:xfrm>
          <a:custGeom>
            <a:avLst/>
            <a:gdLst/>
            <a:ahLst/>
            <a:cxnLst/>
            <a:rect l="l" t="t" r="r" b="b"/>
            <a:pathLst>
              <a:path w="12899138" h="7220760">
                <a:moveTo>
                  <a:pt x="0" y="0"/>
                </a:moveTo>
                <a:lnTo>
                  <a:pt x="12899137" y="0"/>
                </a:lnTo>
                <a:lnTo>
                  <a:pt x="12899137" y="7220760"/>
                </a:lnTo>
                <a:lnTo>
                  <a:pt x="0" y="72207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9" name="Freeform 9"/>
          <p:cNvSpPr/>
          <p:nvPr/>
        </p:nvSpPr>
        <p:spPr>
          <a:xfrm>
            <a:off x="16764291" y="8795898"/>
            <a:ext cx="892462" cy="886704"/>
          </a:xfrm>
          <a:custGeom>
            <a:avLst/>
            <a:gdLst/>
            <a:ahLst/>
            <a:cxnLst/>
            <a:rect l="l" t="t" r="r" b="b"/>
            <a:pathLst>
              <a:path w="892462" h="886704">
                <a:moveTo>
                  <a:pt x="0" y="0"/>
                </a:moveTo>
                <a:lnTo>
                  <a:pt x="892461" y="0"/>
                </a:lnTo>
                <a:lnTo>
                  <a:pt x="892461" y="886704"/>
                </a:lnTo>
                <a:lnTo>
                  <a:pt x="0" y="886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0" name="TextBox 10"/>
          <p:cNvSpPr txBox="1"/>
          <p:nvPr/>
        </p:nvSpPr>
        <p:spPr>
          <a:xfrm>
            <a:off x="1214976" y="9075896"/>
            <a:ext cx="544717" cy="326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24"/>
              </a:lnSpc>
              <a:spcBef>
                <a:spcPct val="0"/>
              </a:spcBef>
            </a:pPr>
            <a:r>
              <a:rPr lang="en-US" sz="1946" spc="99">
                <a:solidFill>
                  <a:srgbClr val="008037"/>
                </a:solidFill>
                <a:latin typeface="Poppins Light"/>
              </a:rPr>
              <a:t>ВИЭ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369293" y="9026463"/>
            <a:ext cx="2578979" cy="1002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24"/>
              </a:lnSpc>
            </a:pPr>
            <a:r>
              <a:rPr lang="en-US" sz="1946" spc="99">
                <a:solidFill>
                  <a:srgbClr val="008037"/>
                </a:solidFill>
                <a:latin typeface="Poppins Light"/>
              </a:rPr>
              <a:t>Электрификация прозводства тепла</a:t>
            </a:r>
          </a:p>
          <a:p>
            <a:pPr algn="ctr">
              <a:lnSpc>
                <a:spcPts val="2724"/>
              </a:lnSpc>
              <a:spcBef>
                <a:spcPct val="0"/>
              </a:spcBef>
            </a:pPr>
            <a:endParaRPr lang="en-US" sz="1946" spc="99">
              <a:solidFill>
                <a:srgbClr val="008037"/>
              </a:solidFill>
              <a:latin typeface="Poppins Ligh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167347" y="9026463"/>
            <a:ext cx="1838584" cy="1002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24"/>
              </a:lnSpc>
            </a:pPr>
            <a:r>
              <a:rPr lang="en-US" sz="1946" spc="99">
                <a:solidFill>
                  <a:srgbClr val="008037"/>
                </a:solidFill>
                <a:latin typeface="Poppins Light"/>
              </a:rPr>
              <a:t>Энергоэффективность</a:t>
            </a:r>
          </a:p>
          <a:p>
            <a:pPr algn="ctr">
              <a:lnSpc>
                <a:spcPts val="2724"/>
              </a:lnSpc>
              <a:spcBef>
                <a:spcPct val="0"/>
              </a:spcBef>
            </a:pPr>
            <a:endParaRPr lang="en-US" sz="1946" spc="99">
              <a:solidFill>
                <a:srgbClr val="008037"/>
              </a:solidFill>
              <a:latin typeface="Poppins Light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7616475" y="9132617"/>
            <a:ext cx="1015658" cy="664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24"/>
              </a:lnSpc>
            </a:pPr>
            <a:r>
              <a:rPr lang="en-US" sz="1946" spc="99">
                <a:solidFill>
                  <a:srgbClr val="008037"/>
                </a:solidFill>
                <a:latin typeface="Poppins Light"/>
              </a:rPr>
              <a:t>Офсеты</a:t>
            </a:r>
          </a:p>
          <a:p>
            <a:pPr algn="ctr">
              <a:lnSpc>
                <a:spcPts val="2724"/>
              </a:lnSpc>
              <a:spcBef>
                <a:spcPct val="0"/>
              </a:spcBef>
            </a:pPr>
            <a:endParaRPr lang="en-US" sz="1946" spc="99">
              <a:solidFill>
                <a:srgbClr val="008037"/>
              </a:solidFill>
              <a:latin typeface="Poppins Light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255750" y="9132617"/>
            <a:ext cx="4020635" cy="10173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24"/>
              </a:lnSpc>
            </a:pPr>
            <a:r>
              <a:rPr lang="en-US" sz="1946" spc="99">
                <a:solidFill>
                  <a:srgbClr val="008037"/>
                </a:solidFill>
                <a:latin typeface="Poppins Light"/>
              </a:rPr>
              <a:t>Переход с дизтопливо на альтернативы</a:t>
            </a:r>
          </a:p>
          <a:p>
            <a:pPr algn="ctr">
              <a:lnSpc>
                <a:spcPts val="2724"/>
              </a:lnSpc>
              <a:spcBef>
                <a:spcPct val="0"/>
              </a:spcBef>
            </a:pPr>
            <a:endParaRPr lang="en-US" sz="1946" spc="99">
              <a:solidFill>
                <a:srgbClr val="008037"/>
              </a:solidFill>
              <a:latin typeface="Poppins Light"/>
            </a:endParaRPr>
          </a:p>
        </p:txBody>
      </p:sp>
      <p:sp>
        <p:nvSpPr>
          <p:cNvPr id="15" name="Freeform 5">
            <a:extLst>
              <a:ext uri="{FF2B5EF4-FFF2-40B4-BE49-F238E27FC236}">
                <a16:creationId xmlns:a16="http://schemas.microsoft.com/office/drawing/2014/main" id="{5C2B9076-09B7-4FFD-8374-EF64A86CBABF}"/>
              </a:ext>
            </a:extLst>
          </p:cNvPr>
          <p:cNvSpPr/>
          <p:nvPr/>
        </p:nvSpPr>
        <p:spPr>
          <a:xfrm>
            <a:off x="0" y="-77875"/>
            <a:ext cx="18288000" cy="1637206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59D83504-C139-FFFC-84CE-20D3E3136EC9}"/>
              </a:ext>
            </a:extLst>
          </p:cNvPr>
          <p:cNvSpPr txBox="1"/>
          <p:nvPr/>
        </p:nvSpPr>
        <p:spPr>
          <a:xfrm>
            <a:off x="1104932" y="419593"/>
            <a:ext cx="16078135" cy="570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ru-RU" sz="3455" spc="176" dirty="0">
                <a:solidFill>
                  <a:srgbClr val="FFFFFF"/>
                </a:solidFill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Стратегия декарбонизации компании </a:t>
            </a:r>
            <a:r>
              <a:rPr lang="en-US" sz="3455" spc="176" dirty="0">
                <a:solidFill>
                  <a:srgbClr val="FFFFFF"/>
                </a:solidFill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Rio Tinto</a:t>
            </a:r>
            <a:endParaRPr lang="en-US" sz="3455" spc="176" dirty="0">
              <a:solidFill>
                <a:srgbClr val="FFFFFF"/>
              </a:solidFill>
              <a:latin typeface="Intr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>
            <a:off x="990600" y="2498414"/>
            <a:ext cx="16002291" cy="6181474"/>
          </a:xfrm>
          <a:custGeom>
            <a:avLst/>
            <a:gdLst/>
            <a:ahLst/>
            <a:cxnLst/>
            <a:rect l="l" t="t" r="r" b="b"/>
            <a:pathLst>
              <a:path w="13486192" h="4770422">
                <a:moveTo>
                  <a:pt x="0" y="0"/>
                </a:moveTo>
                <a:lnTo>
                  <a:pt x="13486192" y="0"/>
                </a:lnTo>
                <a:lnTo>
                  <a:pt x="13486192" y="4770422"/>
                </a:lnTo>
                <a:lnTo>
                  <a:pt x="0" y="47704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9" name="TextBox 9"/>
          <p:cNvSpPr txBox="1"/>
          <p:nvPr/>
        </p:nvSpPr>
        <p:spPr>
          <a:xfrm>
            <a:off x="3593211" y="1367358"/>
            <a:ext cx="11115377" cy="1217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en-US" sz="3455" spc="176" dirty="0">
                <a:solidFill>
                  <a:srgbClr val="FFFFFF"/>
                </a:solidFill>
                <a:latin typeface="Intro"/>
              </a:rPr>
              <a:t>Rio Tinto: </a:t>
            </a:r>
            <a:r>
              <a:rPr lang="en-US" sz="3455" spc="176" dirty="0" err="1">
                <a:solidFill>
                  <a:srgbClr val="FFFFFF"/>
                </a:solidFill>
                <a:latin typeface="Intro"/>
              </a:rPr>
              <a:t>прогресс</a:t>
            </a:r>
            <a:r>
              <a:rPr lang="en-US" sz="3455" spc="176" dirty="0">
                <a:solidFill>
                  <a:srgbClr val="FFFFFF"/>
                </a:solidFill>
                <a:latin typeface="Intro"/>
              </a:rPr>
              <a:t> и </a:t>
            </a:r>
            <a:r>
              <a:rPr lang="en-US" sz="3455" spc="176" dirty="0" err="1">
                <a:solidFill>
                  <a:srgbClr val="FFFFFF"/>
                </a:solidFill>
                <a:latin typeface="Intro"/>
              </a:rPr>
              <a:t>лучшие</a:t>
            </a:r>
            <a:r>
              <a:rPr lang="en-US" sz="3455" spc="176" dirty="0">
                <a:solidFill>
                  <a:srgbClr val="FFFFFF"/>
                </a:solidFill>
                <a:latin typeface="Intro"/>
              </a:rPr>
              <a:t> </a:t>
            </a:r>
            <a:r>
              <a:rPr lang="en-US" sz="3455" spc="176" dirty="0" err="1">
                <a:solidFill>
                  <a:srgbClr val="FFFFFF"/>
                </a:solidFill>
                <a:latin typeface="Intro"/>
              </a:rPr>
              <a:t>практики</a:t>
            </a:r>
            <a:endParaRPr lang="en-US" sz="3455" spc="176" dirty="0">
              <a:solidFill>
                <a:srgbClr val="FFFFFF"/>
              </a:solidFill>
              <a:latin typeface="Intro"/>
            </a:endParaRPr>
          </a:p>
          <a:p>
            <a:pPr algn="ctr">
              <a:lnSpc>
                <a:spcPts val="4837"/>
              </a:lnSpc>
              <a:spcBef>
                <a:spcPct val="0"/>
              </a:spcBef>
            </a:pPr>
            <a:endParaRPr lang="en-US" sz="3455" spc="176" dirty="0">
              <a:solidFill>
                <a:srgbClr val="FFFFFF"/>
              </a:solidFill>
              <a:latin typeface="Intro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91631" y="1751892"/>
            <a:ext cx="4061369" cy="5722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  <a:spcBef>
                <a:spcPct val="0"/>
              </a:spcBef>
            </a:pPr>
            <a:r>
              <a:rPr lang="ru-RU" sz="3455" spc="176" dirty="0">
                <a:solidFill>
                  <a:srgbClr val="CC4E43"/>
                </a:solidFill>
                <a:latin typeface="Intro"/>
              </a:rPr>
              <a:t>Достижение </a:t>
            </a:r>
            <a:endParaRPr lang="en-US" sz="3455" spc="176" dirty="0">
              <a:solidFill>
                <a:srgbClr val="CC4E43"/>
              </a:solidFill>
              <a:latin typeface="Intro"/>
            </a:endParaRP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5C50EFCB-1185-1957-AEF0-A728DECDFE4B}"/>
              </a:ext>
            </a:extLst>
          </p:cNvPr>
          <p:cNvSpPr/>
          <p:nvPr/>
        </p:nvSpPr>
        <p:spPr>
          <a:xfrm>
            <a:off x="0" y="-77875"/>
            <a:ext cx="18288000" cy="1637206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2966BE5F-B02A-8BF6-9D63-4F520AFCFE9E}"/>
              </a:ext>
            </a:extLst>
          </p:cNvPr>
          <p:cNvSpPr txBox="1"/>
          <p:nvPr/>
        </p:nvSpPr>
        <p:spPr>
          <a:xfrm>
            <a:off x="1104932" y="419593"/>
            <a:ext cx="16078135" cy="570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ru-RU" sz="3455" spc="176" dirty="0">
                <a:solidFill>
                  <a:srgbClr val="FFFFFF"/>
                </a:solidFill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Стратегия декарбонизации компании </a:t>
            </a:r>
            <a:r>
              <a:rPr lang="en-US" sz="3455" spc="176" dirty="0">
                <a:solidFill>
                  <a:srgbClr val="FFFFFF"/>
                </a:solidFill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Rio Tinto</a:t>
            </a:r>
            <a:endParaRPr lang="en-US" sz="3455" spc="176" dirty="0">
              <a:solidFill>
                <a:srgbClr val="FFFFFF"/>
              </a:solidFill>
              <a:latin typeface="Intro"/>
            </a:endParaRPr>
          </a:p>
        </p:txBody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184C9F66-3D6E-D807-09B6-5123EA8AFF75}"/>
              </a:ext>
            </a:extLst>
          </p:cNvPr>
          <p:cNvSpPr/>
          <p:nvPr/>
        </p:nvSpPr>
        <p:spPr>
          <a:xfrm>
            <a:off x="16764291" y="8795898"/>
            <a:ext cx="892462" cy="886704"/>
          </a:xfrm>
          <a:custGeom>
            <a:avLst/>
            <a:gdLst/>
            <a:ahLst/>
            <a:cxnLst/>
            <a:rect l="l" t="t" r="r" b="b"/>
            <a:pathLst>
              <a:path w="892462" h="886704">
                <a:moveTo>
                  <a:pt x="0" y="0"/>
                </a:moveTo>
                <a:lnTo>
                  <a:pt x="892461" y="0"/>
                </a:lnTo>
                <a:lnTo>
                  <a:pt x="892461" y="886704"/>
                </a:lnTo>
                <a:lnTo>
                  <a:pt x="0" y="886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15847850" y="8877300"/>
            <a:ext cx="2137099" cy="1272319"/>
          </a:xfrm>
          <a:custGeom>
            <a:avLst/>
            <a:gdLst/>
            <a:ahLst/>
            <a:cxnLst/>
            <a:rect l="l" t="t" r="r" b="b"/>
            <a:pathLst>
              <a:path w="1756099" h="1043719">
                <a:moveTo>
                  <a:pt x="0" y="0"/>
                </a:moveTo>
                <a:lnTo>
                  <a:pt x="1756100" y="0"/>
                </a:lnTo>
                <a:lnTo>
                  <a:pt x="1756100" y="1043719"/>
                </a:lnTo>
                <a:lnTo>
                  <a:pt x="0" y="10437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6" name="Freeform 6"/>
          <p:cNvSpPr/>
          <p:nvPr/>
        </p:nvSpPr>
        <p:spPr>
          <a:xfrm>
            <a:off x="1371600" y="2056799"/>
            <a:ext cx="14020800" cy="7120464"/>
          </a:xfrm>
          <a:custGeom>
            <a:avLst/>
            <a:gdLst/>
            <a:ahLst/>
            <a:cxnLst/>
            <a:rect l="l" t="t" r="r" b="b"/>
            <a:pathLst>
              <a:path w="11994679" h="7120464">
                <a:moveTo>
                  <a:pt x="0" y="0"/>
                </a:moveTo>
                <a:lnTo>
                  <a:pt x="11994679" y="0"/>
                </a:lnTo>
                <a:lnTo>
                  <a:pt x="11994679" y="7120464"/>
                </a:lnTo>
                <a:lnTo>
                  <a:pt x="0" y="71204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8842E26A-1321-5E9C-6295-0F91E63F8E54}"/>
              </a:ext>
            </a:extLst>
          </p:cNvPr>
          <p:cNvSpPr/>
          <p:nvPr/>
        </p:nvSpPr>
        <p:spPr>
          <a:xfrm>
            <a:off x="0" y="-77875"/>
            <a:ext cx="18288000" cy="1637206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3E2698DA-D70E-4FE0-313D-E603AED57D1F}"/>
              </a:ext>
            </a:extLst>
          </p:cNvPr>
          <p:cNvSpPr txBox="1"/>
          <p:nvPr/>
        </p:nvSpPr>
        <p:spPr>
          <a:xfrm>
            <a:off x="1104932" y="419593"/>
            <a:ext cx="16078135" cy="570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ru-RU" sz="3455" spc="176" dirty="0">
                <a:solidFill>
                  <a:srgbClr val="FFFFFF"/>
                </a:solidFill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Стратегия устойчивого развития компании </a:t>
            </a:r>
            <a:r>
              <a:rPr lang="en-US" sz="3455" spc="176" dirty="0">
                <a:solidFill>
                  <a:srgbClr val="FFFFFF"/>
                </a:solidFill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Sumitomo Metal Mining</a:t>
            </a:r>
            <a:endParaRPr lang="en-US" sz="3455" spc="176" dirty="0">
              <a:solidFill>
                <a:srgbClr val="FFFFFF"/>
              </a:solidFill>
              <a:latin typeface="Intr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1020592" y="2959525"/>
            <a:ext cx="5919770" cy="4391232"/>
          </a:xfrm>
          <a:custGeom>
            <a:avLst/>
            <a:gdLst/>
            <a:ahLst/>
            <a:cxnLst/>
            <a:rect l="l" t="t" r="r" b="b"/>
            <a:pathLst>
              <a:path w="5919770" h="4391232">
                <a:moveTo>
                  <a:pt x="0" y="0"/>
                </a:moveTo>
                <a:lnTo>
                  <a:pt x="5919770" y="0"/>
                </a:lnTo>
                <a:lnTo>
                  <a:pt x="5919770" y="4391232"/>
                </a:lnTo>
                <a:lnTo>
                  <a:pt x="0" y="43912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6" name="Freeform 6"/>
          <p:cNvSpPr/>
          <p:nvPr/>
        </p:nvSpPr>
        <p:spPr>
          <a:xfrm>
            <a:off x="6418416" y="3013543"/>
            <a:ext cx="5992819" cy="4452064"/>
          </a:xfrm>
          <a:custGeom>
            <a:avLst/>
            <a:gdLst/>
            <a:ahLst/>
            <a:cxnLst/>
            <a:rect l="l" t="t" r="r" b="b"/>
            <a:pathLst>
              <a:path w="5992819" h="4452064">
                <a:moveTo>
                  <a:pt x="0" y="0"/>
                </a:moveTo>
                <a:lnTo>
                  <a:pt x="5992818" y="0"/>
                </a:lnTo>
                <a:lnTo>
                  <a:pt x="5992818" y="4452064"/>
                </a:lnTo>
                <a:lnTo>
                  <a:pt x="0" y="44520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7" name="Freeform 7"/>
          <p:cNvSpPr/>
          <p:nvPr/>
        </p:nvSpPr>
        <p:spPr>
          <a:xfrm>
            <a:off x="11446040" y="3052194"/>
            <a:ext cx="5897568" cy="4374763"/>
          </a:xfrm>
          <a:custGeom>
            <a:avLst/>
            <a:gdLst/>
            <a:ahLst/>
            <a:cxnLst/>
            <a:rect l="l" t="t" r="r" b="b"/>
            <a:pathLst>
              <a:path w="5897568" h="4374763">
                <a:moveTo>
                  <a:pt x="0" y="0"/>
                </a:moveTo>
                <a:lnTo>
                  <a:pt x="5897568" y="0"/>
                </a:lnTo>
                <a:lnTo>
                  <a:pt x="5897568" y="4374763"/>
                </a:lnTo>
                <a:lnTo>
                  <a:pt x="0" y="43747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8" name="TextBox 8"/>
          <p:cNvSpPr txBox="1"/>
          <p:nvPr/>
        </p:nvSpPr>
        <p:spPr>
          <a:xfrm>
            <a:off x="3552144" y="660983"/>
            <a:ext cx="11865922" cy="1006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18"/>
              </a:lnSpc>
            </a:pPr>
            <a:r>
              <a:rPr lang="en-US" sz="2870" spc="146">
                <a:solidFill>
                  <a:srgbClr val="FFFFFF"/>
                </a:solidFill>
                <a:latin typeface="Intro"/>
              </a:rPr>
              <a:t>Сравнение компаний</a:t>
            </a:r>
          </a:p>
          <a:p>
            <a:pPr algn="ctr">
              <a:lnSpc>
                <a:spcPts val="4018"/>
              </a:lnSpc>
              <a:spcBef>
                <a:spcPct val="0"/>
              </a:spcBef>
            </a:pPr>
            <a:endParaRPr lang="en-US" sz="2870" spc="146">
              <a:solidFill>
                <a:srgbClr val="FFFFFF"/>
              </a:solidFill>
              <a:latin typeface="Intro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558941" y="2047165"/>
            <a:ext cx="13852327" cy="966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37"/>
              </a:lnSpc>
            </a:pPr>
            <a:r>
              <a:rPr lang="en-US" sz="2955" spc="15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Разбивка</a:t>
            </a:r>
            <a:r>
              <a:rPr lang="en-US" sz="2955" spc="15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955" spc="15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выбросов</a:t>
            </a:r>
            <a:r>
              <a:rPr lang="en-US" sz="2955" spc="15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955" spc="15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категорий</a:t>
            </a:r>
            <a:r>
              <a:rPr lang="en-US" sz="2955" spc="15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и 2 (в </a:t>
            </a:r>
            <a:r>
              <a:rPr lang="en-US" sz="2955" spc="15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en-US" sz="2955" spc="15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 CO2-эквивалента)</a:t>
            </a:r>
          </a:p>
          <a:p>
            <a:pPr algn="ctr">
              <a:lnSpc>
                <a:spcPts val="3437"/>
              </a:lnSpc>
              <a:spcBef>
                <a:spcPct val="0"/>
              </a:spcBef>
            </a:pPr>
            <a:endParaRPr lang="en-US" sz="2955" spc="150" dirty="0">
              <a:solidFill>
                <a:srgbClr val="008037"/>
              </a:solidFill>
              <a:latin typeface="Poppins Light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14165" y="7550782"/>
            <a:ext cx="5275958" cy="1856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84"/>
              </a:lnSpc>
              <a:spcBef>
                <a:spcPct val="0"/>
              </a:spcBef>
            </a:pPr>
            <a:r>
              <a:rPr lang="en-US" sz="2631" spc="134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Рио</a:t>
            </a:r>
            <a:r>
              <a:rPr lang="en-US" sz="2631" spc="134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31" spc="134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Тинто</a:t>
            </a:r>
            <a:r>
              <a:rPr lang="en-US" sz="2631" spc="134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(2021)</a:t>
            </a:r>
          </a:p>
          <a:p>
            <a:pPr algn="ctr">
              <a:lnSpc>
                <a:spcPts val="3684"/>
              </a:lnSpc>
              <a:spcBef>
                <a:spcPct val="0"/>
              </a:spcBef>
            </a:pPr>
            <a:r>
              <a:rPr lang="en-US" sz="2631" spc="134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</a:t>
            </a:r>
            <a:r>
              <a:rPr lang="en-US" sz="2631" spc="134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1: 22,7 </a:t>
            </a:r>
            <a:r>
              <a:rPr lang="en-US" sz="2631" spc="134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en-US" sz="2631" spc="134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 CO2-экв.</a:t>
            </a:r>
          </a:p>
          <a:p>
            <a:pPr algn="ctr">
              <a:lnSpc>
                <a:spcPts val="3684"/>
              </a:lnSpc>
              <a:spcBef>
                <a:spcPct val="0"/>
              </a:spcBef>
            </a:pPr>
            <a:r>
              <a:rPr lang="en-US" sz="2631" spc="134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</a:t>
            </a:r>
            <a:r>
              <a:rPr lang="en-US" sz="2631" spc="134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2: 8,4 </a:t>
            </a:r>
            <a:r>
              <a:rPr lang="en-US" sz="2631" spc="134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en-US" sz="2631" spc="134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 CO2-экв.</a:t>
            </a:r>
          </a:p>
          <a:p>
            <a:pPr algn="ctr">
              <a:lnSpc>
                <a:spcPts val="3684"/>
              </a:lnSpc>
              <a:spcBef>
                <a:spcPct val="0"/>
              </a:spcBef>
            </a:pPr>
            <a:r>
              <a:rPr lang="en-US" sz="2631" spc="134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Итого</a:t>
            </a:r>
            <a:r>
              <a:rPr lang="en-US" sz="2631" spc="134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31,1 </a:t>
            </a:r>
            <a:r>
              <a:rPr lang="en-US" sz="2631" spc="134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en-US" sz="2631" spc="134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 CO2-экв.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15442" y="7541257"/>
            <a:ext cx="5598765" cy="1856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17"/>
              </a:lnSpc>
              <a:spcBef>
                <a:spcPct val="0"/>
              </a:spcBef>
            </a:pPr>
            <a:r>
              <a:rPr lang="en-US" sz="2655" spc="13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Сумитомо</a:t>
            </a:r>
            <a:r>
              <a:rPr lang="en-US" sz="2655" spc="13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(2021)</a:t>
            </a:r>
          </a:p>
          <a:p>
            <a:pPr algn="ctr">
              <a:lnSpc>
                <a:spcPts val="3717"/>
              </a:lnSpc>
              <a:spcBef>
                <a:spcPct val="0"/>
              </a:spcBef>
            </a:pPr>
            <a:r>
              <a:rPr lang="en-US" sz="2655" spc="13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</a:t>
            </a:r>
            <a:r>
              <a:rPr lang="en-US" sz="2655" spc="13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1: 1,786 </a:t>
            </a:r>
            <a:r>
              <a:rPr lang="en-US" sz="2655" spc="13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en-US" sz="2655" spc="13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 CO2-экв.</a:t>
            </a:r>
          </a:p>
          <a:p>
            <a:pPr algn="ctr">
              <a:lnSpc>
                <a:spcPts val="3717"/>
              </a:lnSpc>
              <a:spcBef>
                <a:spcPct val="0"/>
              </a:spcBef>
            </a:pPr>
            <a:r>
              <a:rPr lang="en-US" sz="2655" spc="13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</a:t>
            </a:r>
            <a:r>
              <a:rPr lang="en-US" sz="2655" spc="13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2: 0,861 </a:t>
            </a:r>
            <a:r>
              <a:rPr lang="en-US" sz="2655" spc="13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en-US" sz="2655" spc="13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 CO2-экв.</a:t>
            </a:r>
          </a:p>
          <a:p>
            <a:pPr algn="ctr">
              <a:lnSpc>
                <a:spcPts val="3717"/>
              </a:lnSpc>
              <a:spcBef>
                <a:spcPct val="0"/>
              </a:spcBef>
            </a:pPr>
            <a:r>
              <a:rPr lang="en-US" sz="2655" spc="13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Итого</a:t>
            </a:r>
            <a:r>
              <a:rPr lang="en-US" sz="2655" spc="13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2,647 </a:t>
            </a:r>
            <a:r>
              <a:rPr lang="en-US" sz="2655" spc="13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en-US" sz="2655" spc="13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 CO2-экв.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695032" y="7617457"/>
            <a:ext cx="5446068" cy="1856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17"/>
              </a:lnSpc>
              <a:spcBef>
                <a:spcPct val="0"/>
              </a:spcBef>
            </a:pPr>
            <a:r>
              <a:rPr lang="en-US" sz="2655" spc="13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Фортескью</a:t>
            </a:r>
            <a:r>
              <a:rPr lang="en-US" sz="2655" spc="13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(2022)</a:t>
            </a:r>
          </a:p>
          <a:p>
            <a:pPr algn="ctr">
              <a:lnSpc>
                <a:spcPts val="3717"/>
              </a:lnSpc>
              <a:spcBef>
                <a:spcPct val="0"/>
              </a:spcBef>
            </a:pPr>
            <a:r>
              <a:rPr lang="en-US" sz="2655" spc="13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</a:t>
            </a:r>
            <a:r>
              <a:rPr lang="en-US" sz="2655" spc="13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1: 2,22 </a:t>
            </a:r>
            <a:r>
              <a:rPr lang="en-US" sz="2655" spc="13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en-US" sz="2655" spc="13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 CO2-экв.</a:t>
            </a:r>
          </a:p>
          <a:p>
            <a:pPr algn="ctr">
              <a:lnSpc>
                <a:spcPts val="3717"/>
              </a:lnSpc>
              <a:spcBef>
                <a:spcPct val="0"/>
              </a:spcBef>
            </a:pPr>
            <a:r>
              <a:rPr lang="en-US" sz="2655" spc="13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</a:t>
            </a:r>
            <a:r>
              <a:rPr lang="en-US" sz="2655" spc="13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2: 0,33 </a:t>
            </a:r>
            <a:r>
              <a:rPr lang="en-US" sz="2655" spc="13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en-US" sz="2655" spc="13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 CO2-экв.</a:t>
            </a:r>
          </a:p>
          <a:p>
            <a:pPr algn="ctr">
              <a:lnSpc>
                <a:spcPts val="3717"/>
              </a:lnSpc>
              <a:spcBef>
                <a:spcPct val="0"/>
              </a:spcBef>
            </a:pPr>
            <a:r>
              <a:rPr lang="en-US" sz="2655" spc="13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Итого</a:t>
            </a:r>
            <a:r>
              <a:rPr lang="en-US" sz="2655" spc="13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2,55 </a:t>
            </a:r>
            <a:r>
              <a:rPr lang="en-US" sz="2655" spc="13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en-US" sz="2655" spc="13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 CO2-экв.</a:t>
            </a: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7D838853-D61C-63B3-1157-A1FEE9080DD6}"/>
              </a:ext>
            </a:extLst>
          </p:cNvPr>
          <p:cNvSpPr/>
          <p:nvPr/>
        </p:nvSpPr>
        <p:spPr>
          <a:xfrm>
            <a:off x="0" y="-77875"/>
            <a:ext cx="18288000" cy="1637206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FEACCC15-A517-FB23-D3B3-4DD54682CD67}"/>
              </a:ext>
            </a:extLst>
          </p:cNvPr>
          <p:cNvSpPr txBox="1"/>
          <p:nvPr/>
        </p:nvSpPr>
        <p:spPr>
          <a:xfrm>
            <a:off x="1104932" y="419593"/>
            <a:ext cx="16078135" cy="570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ru-RU" sz="3455" spc="176" dirty="0">
                <a:solidFill>
                  <a:srgbClr val="FFFFFF"/>
                </a:solidFill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Сравнительный анализ по компаниям</a:t>
            </a:r>
            <a:endParaRPr lang="en-US" sz="3455" spc="176" dirty="0">
              <a:solidFill>
                <a:srgbClr val="FFFFFF"/>
              </a:solidFill>
              <a:latin typeface="Intr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>
            <a:off x="914400" y="2476500"/>
            <a:ext cx="9678844" cy="7017618"/>
          </a:xfrm>
          <a:custGeom>
            <a:avLst/>
            <a:gdLst/>
            <a:ahLst/>
            <a:cxnLst/>
            <a:rect l="l" t="t" r="r" b="b"/>
            <a:pathLst>
              <a:path w="9678844" h="7017618">
                <a:moveTo>
                  <a:pt x="0" y="0"/>
                </a:moveTo>
                <a:lnTo>
                  <a:pt x="9678844" y="0"/>
                </a:lnTo>
                <a:lnTo>
                  <a:pt x="9678844" y="7017618"/>
                </a:lnTo>
                <a:lnTo>
                  <a:pt x="0" y="70176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8" name="TextBox 8"/>
          <p:cNvSpPr txBox="1"/>
          <p:nvPr/>
        </p:nvSpPr>
        <p:spPr>
          <a:xfrm>
            <a:off x="8084099" y="784648"/>
            <a:ext cx="11865922" cy="1006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18"/>
              </a:lnSpc>
            </a:pPr>
            <a:r>
              <a:rPr lang="en-US" sz="2870" spc="146">
                <a:solidFill>
                  <a:srgbClr val="FFFFFF"/>
                </a:solidFill>
                <a:latin typeface="Intro"/>
              </a:rPr>
              <a:t>Сравнение компаний</a:t>
            </a:r>
          </a:p>
          <a:p>
            <a:pPr algn="ctr">
              <a:lnSpc>
                <a:spcPts val="4018"/>
              </a:lnSpc>
              <a:spcBef>
                <a:spcPct val="0"/>
              </a:spcBef>
            </a:pPr>
            <a:endParaRPr lang="en-US" sz="2870" spc="146">
              <a:solidFill>
                <a:srgbClr val="FFFFFF"/>
              </a:solidFill>
              <a:latin typeface="Intro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1589918" y="2601144"/>
            <a:ext cx="5344977" cy="6895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39"/>
              </a:lnSpc>
              <a:spcBef>
                <a:spcPct val="0"/>
              </a:spcBef>
            </a:pP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Углеродоемкость (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тонна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эквивалента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CO2/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тонна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медного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эквивалента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2020 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финансовый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ts val="2739"/>
              </a:lnSpc>
              <a:spcBef>
                <a:spcPct val="0"/>
              </a:spcBef>
            </a:pP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Рио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Тинто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84,20</a:t>
            </a:r>
          </a:p>
          <a:p>
            <a:pPr>
              <a:lnSpc>
                <a:spcPts val="2739"/>
              </a:lnSpc>
              <a:spcBef>
                <a:spcPct val="0"/>
              </a:spcBef>
            </a:pP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Сумитомо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3,85</a:t>
            </a:r>
          </a:p>
          <a:p>
            <a:pPr>
              <a:lnSpc>
                <a:spcPts val="2739"/>
              </a:lnSpc>
              <a:spcBef>
                <a:spcPct val="0"/>
              </a:spcBef>
            </a:pP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Фортескью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127,73</a:t>
            </a:r>
          </a:p>
          <a:p>
            <a:pPr>
              <a:lnSpc>
                <a:spcPts val="2739"/>
              </a:lnSpc>
              <a:spcBef>
                <a:spcPct val="0"/>
              </a:spcBef>
            </a:pP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Средний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показатель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диверсифицированному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горнодобывающему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сектору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54,47</a:t>
            </a:r>
          </a:p>
          <a:p>
            <a:pPr>
              <a:lnSpc>
                <a:spcPts val="2739"/>
              </a:lnSpc>
              <a:spcBef>
                <a:spcPct val="0"/>
              </a:spcBef>
            </a:pPr>
            <a:endParaRPr lang="en-US" sz="1956" spc="99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739"/>
              </a:lnSpc>
              <a:spcBef>
                <a:spcPct val="0"/>
              </a:spcBef>
            </a:pP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Сравните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также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получению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дохода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область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охвата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и 2/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долларов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>
              <a:lnSpc>
                <a:spcPts val="2739"/>
              </a:lnSpc>
              <a:spcBef>
                <a:spcPct val="0"/>
              </a:spcBef>
            </a:pPr>
            <a:endParaRPr lang="en-US" sz="1956" spc="99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739"/>
              </a:lnSpc>
              <a:spcBef>
                <a:spcPct val="0"/>
              </a:spcBef>
            </a:pP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Углеродоемкость 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зависит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множества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факторов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 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том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числе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страны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производства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ее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энергетического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баланса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операций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 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которых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участвует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компания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и 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использования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местной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энергии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956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электричества</a:t>
            </a:r>
            <a:r>
              <a:rPr lang="en-US" sz="1956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ts val="2739"/>
              </a:lnSpc>
              <a:spcBef>
                <a:spcPct val="0"/>
              </a:spcBef>
            </a:pPr>
            <a:endParaRPr lang="en-US" sz="1956" spc="99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71F281A4-1B71-8266-9108-366833F54965}"/>
              </a:ext>
            </a:extLst>
          </p:cNvPr>
          <p:cNvSpPr/>
          <p:nvPr/>
        </p:nvSpPr>
        <p:spPr>
          <a:xfrm>
            <a:off x="0" y="-77875"/>
            <a:ext cx="18288000" cy="1637206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1681EB27-A018-C98E-CFF7-C3EC24D3F2D3}"/>
              </a:ext>
            </a:extLst>
          </p:cNvPr>
          <p:cNvSpPr txBox="1"/>
          <p:nvPr/>
        </p:nvSpPr>
        <p:spPr>
          <a:xfrm>
            <a:off x="1104932" y="419593"/>
            <a:ext cx="16078135" cy="570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ru-RU" sz="3455" spc="176" dirty="0">
                <a:solidFill>
                  <a:srgbClr val="FFFFFF"/>
                </a:solidFill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Сравнительный анализ по компаниям</a:t>
            </a:r>
            <a:endParaRPr lang="en-US" sz="3455" spc="176" dirty="0">
              <a:solidFill>
                <a:srgbClr val="FFFFFF"/>
              </a:solidFill>
              <a:latin typeface="Intr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>
            <a:off x="620630" y="2068069"/>
            <a:ext cx="8969542" cy="6503340"/>
          </a:xfrm>
          <a:custGeom>
            <a:avLst/>
            <a:gdLst/>
            <a:ahLst/>
            <a:cxnLst/>
            <a:rect l="l" t="t" r="r" b="b"/>
            <a:pathLst>
              <a:path w="8969542" h="6503340">
                <a:moveTo>
                  <a:pt x="0" y="0"/>
                </a:moveTo>
                <a:lnTo>
                  <a:pt x="8969542" y="0"/>
                </a:lnTo>
                <a:lnTo>
                  <a:pt x="8969542" y="6503340"/>
                </a:lnTo>
                <a:lnTo>
                  <a:pt x="0" y="65033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9" name="TextBox 9"/>
          <p:cNvSpPr txBox="1"/>
          <p:nvPr/>
        </p:nvSpPr>
        <p:spPr>
          <a:xfrm>
            <a:off x="10668000" y="2691685"/>
            <a:ext cx="6334585" cy="492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46"/>
              </a:lnSpc>
            </a:pP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Углеродоемкость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основе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доходов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тонн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эквивалента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CO2/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долларов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США), 2022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финансовый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ts val="3246"/>
              </a:lnSpc>
            </a:pPr>
            <a:endParaRPr lang="en-US" sz="2800" spc="118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246"/>
              </a:lnSpc>
            </a:pP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•Rio Tinto: 0,69 (45,2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долларов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выручки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ts val="3246"/>
              </a:lnSpc>
            </a:pP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Сумитомо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0,08 (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выручка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33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долларов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США)</a:t>
            </a:r>
          </a:p>
          <a:p>
            <a:pPr>
              <a:lnSpc>
                <a:spcPts val="3246"/>
              </a:lnSpc>
            </a:pP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•Fortescue: 0,23 (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выручка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11,3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долларов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США)</a:t>
            </a:r>
          </a:p>
          <a:p>
            <a:pPr>
              <a:lnSpc>
                <a:spcPts val="3246"/>
              </a:lnSpc>
              <a:spcBef>
                <a:spcPct val="0"/>
              </a:spcBef>
            </a:pPr>
            <a:endParaRPr lang="en-US" sz="2800" spc="118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6888290F-48EB-92E8-76EF-BC66836CBD96}"/>
              </a:ext>
            </a:extLst>
          </p:cNvPr>
          <p:cNvSpPr/>
          <p:nvPr/>
        </p:nvSpPr>
        <p:spPr>
          <a:xfrm>
            <a:off x="0" y="-77875"/>
            <a:ext cx="18288000" cy="1637206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5757643-D5B0-21F1-6BD8-C9E75FAC3788}"/>
              </a:ext>
            </a:extLst>
          </p:cNvPr>
          <p:cNvSpPr txBox="1"/>
          <p:nvPr/>
        </p:nvSpPr>
        <p:spPr>
          <a:xfrm>
            <a:off x="1104932" y="419593"/>
            <a:ext cx="16078135" cy="570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ru-RU" sz="3455" spc="176" dirty="0">
                <a:solidFill>
                  <a:srgbClr val="FFFFFF"/>
                </a:solidFill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Сравнительный анализ по компаниям</a:t>
            </a:r>
            <a:endParaRPr lang="en-US" sz="3455" spc="176" dirty="0">
              <a:solidFill>
                <a:srgbClr val="FFFFFF"/>
              </a:solidFill>
              <a:latin typeface="Intr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7726301" y="2816858"/>
            <a:ext cx="10113795" cy="5962237"/>
          </a:xfrm>
          <a:custGeom>
            <a:avLst/>
            <a:gdLst/>
            <a:ahLst/>
            <a:cxnLst/>
            <a:rect l="l" t="t" r="r" b="b"/>
            <a:pathLst>
              <a:path w="10113795" h="5962237">
                <a:moveTo>
                  <a:pt x="0" y="0"/>
                </a:moveTo>
                <a:lnTo>
                  <a:pt x="10113795" y="0"/>
                </a:lnTo>
                <a:lnTo>
                  <a:pt x="10113795" y="5962238"/>
                </a:lnTo>
                <a:lnTo>
                  <a:pt x="0" y="59622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5" name="TextBox 5"/>
          <p:cNvSpPr txBox="1"/>
          <p:nvPr/>
        </p:nvSpPr>
        <p:spPr>
          <a:xfrm>
            <a:off x="654797" y="3236644"/>
            <a:ext cx="6575023" cy="1473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7"/>
              </a:lnSpc>
              <a:spcBef>
                <a:spcPct val="0"/>
              </a:spcBef>
            </a:pPr>
            <a:r>
              <a:rPr lang="en-US" sz="2055" spc="104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Институт</a:t>
            </a:r>
            <a:r>
              <a:rPr lang="en-US" sz="2055" spc="104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55" spc="104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исследований</a:t>
            </a:r>
            <a:r>
              <a:rPr lang="en-US" sz="2055" spc="104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55" spc="104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полезных</a:t>
            </a:r>
            <a:r>
              <a:rPr lang="en-US" sz="2055" spc="104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55" spc="104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ископаемых</a:t>
            </a:r>
            <a:r>
              <a:rPr lang="en-US" sz="2055" spc="104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55" spc="104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Западной</a:t>
            </a:r>
            <a:r>
              <a:rPr lang="en-US" sz="2055" spc="104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55" spc="104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Австралии</a:t>
            </a:r>
            <a:r>
              <a:rPr lang="en-US" sz="2055" spc="104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55" spc="104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отчет</a:t>
            </a:r>
            <a:r>
              <a:rPr lang="en-US" sz="2055" spc="104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 </a:t>
            </a:r>
            <a:r>
              <a:rPr lang="en-US" sz="2055" spc="104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путях</a:t>
            </a:r>
            <a:r>
              <a:rPr lang="en-US" sz="2055" spc="104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55" spc="104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декарбонизации</a:t>
            </a:r>
            <a:r>
              <a:rPr lang="en-US" sz="2055" spc="104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55" spc="104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2055" spc="104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55" spc="104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австралийского</a:t>
            </a:r>
            <a:r>
              <a:rPr lang="en-US" sz="2055" spc="104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55" spc="104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горнодобывающего</a:t>
            </a:r>
            <a:r>
              <a:rPr lang="en-US" sz="2055" spc="104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55" spc="104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сектора</a:t>
            </a:r>
            <a:r>
              <a:rPr lang="en-US" sz="2055" spc="104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43211" y="5568993"/>
            <a:ext cx="6567781" cy="3246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7"/>
              </a:lnSpc>
              <a:spcBef>
                <a:spcPct val="0"/>
              </a:spcBef>
            </a:pPr>
            <a:r>
              <a:rPr lang="en-US" sz="2255" spc="11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Определить</a:t>
            </a:r>
            <a:r>
              <a:rPr lang="en-US" sz="2255" spc="11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255" spc="11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определить</a:t>
            </a:r>
            <a:r>
              <a:rPr lang="en-US" sz="2255" spc="11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55" spc="11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профиль</a:t>
            </a:r>
            <a:r>
              <a:rPr lang="en-US" sz="2255" spc="11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55" spc="11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выбросов</a:t>
            </a:r>
            <a:r>
              <a:rPr lang="en-US" sz="2255" spc="11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55" spc="11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шахты</a:t>
            </a:r>
            <a:r>
              <a:rPr lang="en-US" sz="2255" spc="11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255" spc="11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критических</a:t>
            </a:r>
            <a:r>
              <a:rPr lang="en-US" sz="2255" spc="11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55" spc="11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секторов</a:t>
            </a:r>
            <a:r>
              <a:rPr lang="en-US" sz="2255" spc="11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>
              <a:lnSpc>
                <a:spcPts val="3157"/>
              </a:lnSpc>
              <a:spcBef>
                <a:spcPct val="0"/>
              </a:spcBef>
            </a:pPr>
            <a:r>
              <a:rPr lang="en-US" sz="2255" spc="11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r>
              <a:rPr lang="en-US" sz="2255" spc="11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255" spc="11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краткосрочные</a:t>
            </a:r>
            <a:r>
              <a:rPr lang="en-US" sz="2255" spc="11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255" spc="11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долгосрочные</a:t>
            </a:r>
            <a:r>
              <a:rPr lang="en-US" sz="2255" spc="11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55" spc="11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цели</a:t>
            </a:r>
            <a:endParaRPr lang="en-US" sz="2255" spc="115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3157"/>
              </a:lnSpc>
              <a:spcBef>
                <a:spcPct val="0"/>
              </a:spcBef>
            </a:pPr>
            <a:r>
              <a:rPr lang="en-US" sz="2255" spc="11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</a:t>
            </a:r>
            <a:r>
              <a:rPr lang="en-US" sz="2255" spc="11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255" spc="11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определите</a:t>
            </a:r>
            <a:r>
              <a:rPr lang="en-US" sz="2255" spc="11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55" spc="11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наилучший</a:t>
            </a:r>
            <a:r>
              <a:rPr lang="en-US" sz="2255" spc="11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55" spc="11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подход</a:t>
            </a:r>
            <a:r>
              <a:rPr lang="en-US" sz="2255" spc="11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255" spc="11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расставьте</a:t>
            </a:r>
            <a:r>
              <a:rPr lang="en-US" sz="2255" spc="11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55" spc="11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приоритеты</a:t>
            </a:r>
            <a:r>
              <a:rPr lang="en-US" sz="2255" spc="11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55" spc="11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действий</a:t>
            </a:r>
            <a:endParaRPr lang="en-US" sz="2255" spc="115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3157"/>
              </a:lnSpc>
              <a:spcBef>
                <a:spcPct val="0"/>
              </a:spcBef>
            </a:pPr>
            <a:r>
              <a:rPr lang="en-US" sz="2255" spc="11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Реализация</a:t>
            </a:r>
            <a:r>
              <a:rPr lang="en-US" sz="2255" spc="11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255" spc="11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взаимодействие</a:t>
            </a:r>
            <a:r>
              <a:rPr lang="en-US" sz="2255" spc="11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en-US" sz="2255" spc="11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заинтересованными</a:t>
            </a:r>
            <a:r>
              <a:rPr lang="en-US" sz="2255" spc="11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55" spc="11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сторонами</a:t>
            </a:r>
            <a:r>
              <a:rPr lang="en-US" sz="2255" spc="11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n-US" sz="2255" spc="11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строгость</a:t>
            </a:r>
            <a:r>
              <a:rPr lang="en-US" sz="2255" spc="11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255" spc="11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прозрачность</a:t>
            </a:r>
            <a:endParaRPr lang="en-US" sz="2255" spc="115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084099" y="8497291"/>
            <a:ext cx="9398198" cy="269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17"/>
              </a:lnSpc>
              <a:spcBef>
                <a:spcPct val="0"/>
              </a:spcBef>
            </a:pPr>
            <a:r>
              <a:rPr lang="en-US" sz="1655" spc="84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Мониторинг</a:t>
            </a:r>
            <a:r>
              <a:rPr lang="en-US" sz="1655" spc="84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55" spc="84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использование</a:t>
            </a:r>
            <a:r>
              <a:rPr lang="en-US" sz="1655" spc="84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55" spc="84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общепринятых</a:t>
            </a:r>
            <a:r>
              <a:rPr lang="en-US" sz="1655" spc="84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55" spc="84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</a:t>
            </a:r>
            <a:r>
              <a:rPr lang="en-US" sz="1655" spc="84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55" spc="84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раскрытия</a:t>
            </a:r>
            <a:r>
              <a:rPr lang="en-US" sz="1655" spc="84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55" spc="84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информации</a:t>
            </a:r>
            <a:r>
              <a:rPr lang="en-US" sz="1655" spc="84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(TCFD)</a:t>
            </a: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80FFB0A2-071B-C471-A5B1-D9BA8B2EDEDB}"/>
              </a:ext>
            </a:extLst>
          </p:cNvPr>
          <p:cNvSpPr/>
          <p:nvPr/>
        </p:nvSpPr>
        <p:spPr>
          <a:xfrm>
            <a:off x="0" y="-77875"/>
            <a:ext cx="18288000" cy="1637206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6EBBAF6D-DCF6-C851-6E31-548EBC74D41F}"/>
              </a:ext>
            </a:extLst>
          </p:cNvPr>
          <p:cNvSpPr txBox="1"/>
          <p:nvPr/>
        </p:nvSpPr>
        <p:spPr>
          <a:xfrm>
            <a:off x="1104932" y="419593"/>
            <a:ext cx="16078135" cy="570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ru-RU" sz="3455" spc="176" dirty="0">
                <a:solidFill>
                  <a:srgbClr val="FFFFFF"/>
                </a:solidFill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Руководство по декарбонизации</a:t>
            </a:r>
            <a:endParaRPr lang="en-US" sz="3455" spc="176" dirty="0">
              <a:solidFill>
                <a:srgbClr val="FFFFFF"/>
              </a:solidFill>
              <a:latin typeface="Intr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9144000" y="2129672"/>
            <a:ext cx="8612157" cy="6680960"/>
            <a:chOff x="0" y="0"/>
            <a:chExt cx="2268223" cy="1759594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4" name="Freeform 4"/>
            <p:cNvSpPr/>
            <p:nvPr/>
          </p:nvSpPr>
          <p:spPr>
            <a:xfrm>
              <a:off x="0" y="0"/>
              <a:ext cx="2268223" cy="1759594"/>
            </a:xfrm>
            <a:custGeom>
              <a:avLst/>
              <a:gdLst/>
              <a:ahLst/>
              <a:cxnLst/>
              <a:rect l="l" t="t" r="r" b="b"/>
              <a:pathLst>
                <a:path w="2268223" h="1759594">
                  <a:moveTo>
                    <a:pt x="0" y="0"/>
                  </a:moveTo>
                  <a:lnTo>
                    <a:pt x="2268223" y="0"/>
                  </a:lnTo>
                  <a:lnTo>
                    <a:pt x="2268223" y="1759594"/>
                  </a:lnTo>
                  <a:lnTo>
                    <a:pt x="0" y="1759594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268223" cy="1807219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028700" y="2129672"/>
            <a:ext cx="7744766" cy="6725718"/>
          </a:xfrm>
          <a:custGeom>
            <a:avLst/>
            <a:gdLst/>
            <a:ahLst/>
            <a:cxnLst/>
            <a:rect l="l" t="t" r="r" b="b"/>
            <a:pathLst>
              <a:path w="7744766" h="6725718">
                <a:moveTo>
                  <a:pt x="0" y="0"/>
                </a:moveTo>
                <a:lnTo>
                  <a:pt x="7744766" y="0"/>
                </a:lnTo>
                <a:lnTo>
                  <a:pt x="7744766" y="6725718"/>
                </a:lnTo>
                <a:lnTo>
                  <a:pt x="0" y="67257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0" name="TextBox 10"/>
          <p:cNvSpPr txBox="1"/>
          <p:nvPr/>
        </p:nvSpPr>
        <p:spPr>
          <a:xfrm>
            <a:off x="9722623" y="2369441"/>
            <a:ext cx="8033534" cy="6514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98"/>
              </a:lnSpc>
            </a:pP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Идеальный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случай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производство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медных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месторождений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рудника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металла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расположенное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удаленной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Западной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Западной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Австралии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с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оставшимся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сроком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службы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рудника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25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лет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ts val="2998"/>
              </a:lnSpc>
            </a:pP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Приоритизация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производства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электроэнергии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возобновляемых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источников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месте</a:t>
            </a:r>
            <a:endParaRPr lang="en-US" sz="2400" spc="109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998"/>
              </a:lnSpc>
            </a:pP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Электрификация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тепловых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использование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природного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газа</a:t>
            </a:r>
            <a:endParaRPr lang="en-US" sz="2400" spc="109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998"/>
              </a:lnSpc>
            </a:pP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Дизель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остается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смеси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компенсируя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оставшиеся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выбросы</a:t>
            </a:r>
            <a:endParaRPr lang="en-US" sz="2400" spc="109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998"/>
              </a:lnSpc>
            </a:pP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Приблизительный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процент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выбросов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которые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они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могут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сократить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только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помощью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доступных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технологий</a:t>
            </a:r>
            <a:endParaRPr lang="en-US" sz="2400" spc="109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998"/>
              </a:lnSpc>
            </a:pP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Общие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капитальные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затраты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(CAPEX): 744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миллиона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долларов</a:t>
            </a:r>
            <a:r>
              <a:rPr lang="en-US" sz="2400" spc="10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ts val="2998"/>
              </a:lnSpc>
              <a:spcBef>
                <a:spcPct val="0"/>
              </a:spcBef>
            </a:pPr>
            <a:endParaRPr lang="en-US" sz="2400" spc="109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1B239DF0-3F44-47FB-971A-CE91F264D79E}"/>
              </a:ext>
            </a:extLst>
          </p:cNvPr>
          <p:cNvSpPr/>
          <p:nvPr/>
        </p:nvSpPr>
        <p:spPr>
          <a:xfrm>
            <a:off x="0" y="-77875"/>
            <a:ext cx="18288000" cy="1637206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D37AC443-71A2-42DD-72CD-5A93DF73DF66}"/>
              </a:ext>
            </a:extLst>
          </p:cNvPr>
          <p:cNvSpPr txBox="1"/>
          <p:nvPr/>
        </p:nvSpPr>
        <p:spPr>
          <a:xfrm>
            <a:off x="1104932" y="419593"/>
            <a:ext cx="16078135" cy="1178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ru-RU" sz="3455" spc="176" dirty="0" err="1">
                <a:solidFill>
                  <a:srgbClr val="FFFFFF"/>
                </a:solidFill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Mine</a:t>
            </a:r>
            <a:r>
              <a:rPr lang="ru-RU" sz="3455" spc="176" dirty="0">
                <a:solidFill>
                  <a:srgbClr val="FFFFFF"/>
                </a:solidFill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 Zero </a:t>
            </a:r>
            <a:r>
              <a:rPr lang="ru-RU" sz="3455" spc="176" dirty="0" err="1">
                <a:solidFill>
                  <a:srgbClr val="FFFFFF"/>
                </a:solidFill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Pathway</a:t>
            </a:r>
            <a:r>
              <a:rPr lang="ru-RU" sz="3455" spc="176" dirty="0">
                <a:solidFill>
                  <a:srgbClr val="FFFFFF"/>
                </a:solidFill>
                <a:latin typeface="Arial" panose="020B0604020202020204" pitchFamily="34" charset="0"/>
                <a:ea typeface="Ebrima" panose="02000000000000000000" pitchFamily="2" charset="0"/>
                <a:cs typeface="Arial" panose="020B0604020202020204" pitchFamily="34" charset="0"/>
              </a:rPr>
              <a:t> 1: Устоявшаяся технология</a:t>
            </a:r>
          </a:p>
          <a:p>
            <a:pPr algn="ctr">
              <a:lnSpc>
                <a:spcPts val="4837"/>
              </a:lnSpc>
            </a:pPr>
            <a:endParaRPr lang="ru-RU" sz="3455" spc="176" dirty="0">
              <a:solidFill>
                <a:srgbClr val="FFFFFF"/>
              </a:solidFill>
              <a:latin typeface="Arial" panose="020B0604020202020204" pitchFamily="34" charset="0"/>
              <a:ea typeface="Ebrima" panose="02000000000000000000" pitchFamily="2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9144000" y="2129672"/>
            <a:ext cx="8612157" cy="6680960"/>
            <a:chOff x="0" y="0"/>
            <a:chExt cx="2268223" cy="1759594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4" name="Freeform 4"/>
            <p:cNvSpPr/>
            <p:nvPr/>
          </p:nvSpPr>
          <p:spPr>
            <a:xfrm>
              <a:off x="0" y="0"/>
              <a:ext cx="2268223" cy="1759594"/>
            </a:xfrm>
            <a:custGeom>
              <a:avLst/>
              <a:gdLst/>
              <a:ahLst/>
              <a:cxnLst/>
              <a:rect l="l" t="t" r="r" b="b"/>
              <a:pathLst>
                <a:path w="2268223" h="1759594">
                  <a:moveTo>
                    <a:pt x="0" y="0"/>
                  </a:moveTo>
                  <a:lnTo>
                    <a:pt x="2268223" y="0"/>
                  </a:lnTo>
                  <a:lnTo>
                    <a:pt x="2268223" y="1759594"/>
                  </a:lnTo>
                  <a:lnTo>
                    <a:pt x="0" y="1759594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268223" cy="1807219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028700" y="2298772"/>
            <a:ext cx="7431920" cy="6342759"/>
          </a:xfrm>
          <a:custGeom>
            <a:avLst/>
            <a:gdLst/>
            <a:ahLst/>
            <a:cxnLst/>
            <a:rect l="l" t="t" r="r" b="b"/>
            <a:pathLst>
              <a:path w="7431920" h="6342759">
                <a:moveTo>
                  <a:pt x="0" y="0"/>
                </a:moveTo>
                <a:lnTo>
                  <a:pt x="7431920" y="0"/>
                </a:lnTo>
                <a:lnTo>
                  <a:pt x="7431920" y="6342759"/>
                </a:lnTo>
                <a:lnTo>
                  <a:pt x="0" y="63427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0" name="TextBox 10"/>
          <p:cNvSpPr txBox="1"/>
          <p:nvPr/>
        </p:nvSpPr>
        <p:spPr>
          <a:xfrm>
            <a:off x="9433312" y="2990210"/>
            <a:ext cx="8033534" cy="4975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98"/>
              </a:lnSpc>
            </a:pP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Фаза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1,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всех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путей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сосредоточено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генерации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RE)</a:t>
            </a:r>
          </a:p>
          <a:p>
            <a:pPr>
              <a:lnSpc>
                <a:spcPts val="2998"/>
              </a:lnSpc>
            </a:pP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Фаза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2: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полная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электрификация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тепловых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нужд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питание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аккумуляторов</a:t>
            </a:r>
            <a:endParaRPr lang="en-US" sz="2400" spc="109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998"/>
              </a:lnSpc>
            </a:pP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Фаза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3: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поэтапный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отказ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дизельного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топлива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импортом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электронного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топлива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также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замены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оставшегося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природного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газа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электрификации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Дополнительные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мощности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ВИЭ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удовлетворения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потребностей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электроэнергии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ts val="2998"/>
              </a:lnSpc>
            </a:pPr>
            <a:endParaRPr lang="en-US" sz="2400" spc="109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998"/>
              </a:lnSpc>
            </a:pP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Общие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капиталовложения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1,072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миллиарда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долларов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ts val="2998"/>
              </a:lnSpc>
              <a:spcBef>
                <a:spcPct val="0"/>
              </a:spcBef>
            </a:pPr>
            <a:endParaRPr lang="en-US" sz="2400" spc="109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646217F8-B435-7F64-17E9-D22B5CED766D}"/>
              </a:ext>
            </a:extLst>
          </p:cNvPr>
          <p:cNvSpPr/>
          <p:nvPr/>
        </p:nvSpPr>
        <p:spPr>
          <a:xfrm>
            <a:off x="0" y="-77875"/>
            <a:ext cx="18288000" cy="1637206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8BCF5AEA-D58C-1D52-8924-BD62A749DC89}"/>
              </a:ext>
            </a:extLst>
          </p:cNvPr>
          <p:cNvSpPr txBox="1"/>
          <p:nvPr/>
        </p:nvSpPr>
        <p:spPr>
          <a:xfrm>
            <a:off x="1104932" y="419593"/>
            <a:ext cx="16078135" cy="572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en-US" sz="3455" spc="176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Mine Zero Pathway 2: </a:t>
            </a:r>
            <a:r>
              <a:rPr lang="en-US" sz="3455" spc="176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Электрификация</a:t>
            </a:r>
            <a:endParaRPr lang="en-US" sz="3455" spc="176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8994146" y="3542795"/>
            <a:ext cx="8612157" cy="4799908"/>
            <a:chOff x="0" y="0"/>
            <a:chExt cx="2268223" cy="1264173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4" name="Freeform 4"/>
            <p:cNvSpPr/>
            <p:nvPr/>
          </p:nvSpPr>
          <p:spPr>
            <a:xfrm>
              <a:off x="0" y="0"/>
              <a:ext cx="2268223" cy="1264173"/>
            </a:xfrm>
            <a:custGeom>
              <a:avLst/>
              <a:gdLst/>
              <a:ahLst/>
              <a:cxnLst/>
              <a:rect l="l" t="t" r="r" b="b"/>
              <a:pathLst>
                <a:path w="2268223" h="1264173">
                  <a:moveTo>
                    <a:pt x="0" y="0"/>
                  </a:moveTo>
                  <a:lnTo>
                    <a:pt x="2268223" y="0"/>
                  </a:lnTo>
                  <a:lnTo>
                    <a:pt x="2268223" y="1264173"/>
                  </a:lnTo>
                  <a:lnTo>
                    <a:pt x="0" y="126417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268223" cy="1311798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652179" y="2244321"/>
            <a:ext cx="7431920" cy="6342759"/>
          </a:xfrm>
          <a:custGeom>
            <a:avLst/>
            <a:gdLst/>
            <a:ahLst/>
            <a:cxnLst/>
            <a:rect l="l" t="t" r="r" b="b"/>
            <a:pathLst>
              <a:path w="7431920" h="6342759">
                <a:moveTo>
                  <a:pt x="0" y="0"/>
                </a:moveTo>
                <a:lnTo>
                  <a:pt x="7431920" y="0"/>
                </a:lnTo>
                <a:lnTo>
                  <a:pt x="7431920" y="6342760"/>
                </a:lnTo>
                <a:lnTo>
                  <a:pt x="0" y="63427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0" name="TextBox 10"/>
          <p:cNvSpPr txBox="1"/>
          <p:nvPr/>
        </p:nvSpPr>
        <p:spPr>
          <a:xfrm>
            <a:off x="9433312" y="3543300"/>
            <a:ext cx="7825988" cy="4628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98"/>
              </a:lnSpc>
            </a:pPr>
            <a:r>
              <a:rPr lang="en-US" sz="2800" spc="109" dirty="0">
                <a:solidFill>
                  <a:srgbClr val="000000"/>
                </a:solidFill>
                <a:latin typeface="Poppins Light"/>
              </a:rPr>
              <a:t>•</a:t>
            </a:r>
            <a:r>
              <a:rPr lang="en-US" sz="2800" spc="109" dirty="0" err="1">
                <a:solidFill>
                  <a:srgbClr val="000000"/>
                </a:solidFill>
                <a:latin typeface="Poppins Light"/>
              </a:rPr>
              <a:t>Фаза</a:t>
            </a:r>
            <a:r>
              <a:rPr lang="en-US" sz="2800" spc="109" dirty="0">
                <a:solidFill>
                  <a:srgbClr val="000000"/>
                </a:solidFill>
                <a:latin typeface="Poppins Light"/>
              </a:rPr>
              <a:t> 1 </a:t>
            </a:r>
            <a:r>
              <a:rPr lang="en-US" sz="2800" spc="109" dirty="0" err="1">
                <a:solidFill>
                  <a:srgbClr val="000000"/>
                </a:solidFill>
                <a:latin typeface="Poppins Light"/>
              </a:rPr>
              <a:t>общая</a:t>
            </a:r>
            <a:r>
              <a:rPr lang="en-US" sz="2800" spc="109" dirty="0">
                <a:solidFill>
                  <a:srgbClr val="000000"/>
                </a:solidFill>
                <a:latin typeface="Poppins Light"/>
              </a:rPr>
              <a:t> </a:t>
            </a:r>
            <a:r>
              <a:rPr lang="en-US" sz="2800" spc="109" dirty="0" err="1">
                <a:solidFill>
                  <a:srgbClr val="000000"/>
                </a:solidFill>
                <a:latin typeface="Poppins Light"/>
              </a:rPr>
              <a:t>для</a:t>
            </a:r>
            <a:r>
              <a:rPr lang="en-US" sz="2800" spc="109" dirty="0">
                <a:solidFill>
                  <a:srgbClr val="000000"/>
                </a:solidFill>
                <a:latin typeface="Poppins Light"/>
              </a:rPr>
              <a:t> </a:t>
            </a:r>
            <a:r>
              <a:rPr lang="en-US" sz="2800" spc="109" dirty="0" err="1">
                <a:solidFill>
                  <a:srgbClr val="000000"/>
                </a:solidFill>
                <a:latin typeface="Poppins Light"/>
              </a:rPr>
              <a:t>всех</a:t>
            </a:r>
            <a:r>
              <a:rPr lang="en-US" sz="2800" spc="109" dirty="0">
                <a:solidFill>
                  <a:srgbClr val="000000"/>
                </a:solidFill>
                <a:latin typeface="Poppins Light"/>
              </a:rPr>
              <a:t> </a:t>
            </a:r>
            <a:r>
              <a:rPr lang="en-US" sz="2800" spc="109" dirty="0" err="1">
                <a:solidFill>
                  <a:srgbClr val="000000"/>
                </a:solidFill>
                <a:latin typeface="Poppins Light"/>
              </a:rPr>
              <a:t>путей</a:t>
            </a:r>
            <a:endParaRPr lang="en-US" sz="2800" spc="109" dirty="0">
              <a:solidFill>
                <a:srgbClr val="000000"/>
              </a:solidFill>
              <a:latin typeface="Poppins Light"/>
            </a:endParaRPr>
          </a:p>
          <a:p>
            <a:pPr>
              <a:lnSpc>
                <a:spcPts val="2998"/>
              </a:lnSpc>
            </a:pPr>
            <a:r>
              <a:rPr lang="en-US" sz="2800" spc="109" dirty="0">
                <a:solidFill>
                  <a:srgbClr val="000000"/>
                </a:solidFill>
                <a:latin typeface="Poppins Light"/>
              </a:rPr>
              <a:t>•</a:t>
            </a:r>
            <a:r>
              <a:rPr lang="en-US" sz="2800" spc="109" dirty="0" err="1">
                <a:solidFill>
                  <a:srgbClr val="000000"/>
                </a:solidFill>
                <a:latin typeface="Poppins Light"/>
              </a:rPr>
              <a:t>Фаза</a:t>
            </a:r>
            <a:r>
              <a:rPr lang="en-US" sz="2800" spc="109" dirty="0">
                <a:solidFill>
                  <a:srgbClr val="000000"/>
                </a:solidFill>
                <a:latin typeface="Poppins Light"/>
              </a:rPr>
              <a:t> 2: </a:t>
            </a:r>
            <a:r>
              <a:rPr lang="en-US" sz="2800" spc="109" dirty="0" err="1">
                <a:solidFill>
                  <a:srgbClr val="000000"/>
                </a:solidFill>
                <a:latin typeface="Poppins Light"/>
              </a:rPr>
              <a:t>увеличение</a:t>
            </a:r>
            <a:r>
              <a:rPr lang="en-US" sz="2800" spc="109" dirty="0">
                <a:solidFill>
                  <a:srgbClr val="000000"/>
                </a:solidFill>
                <a:latin typeface="Poppins Light"/>
              </a:rPr>
              <a:t> </a:t>
            </a:r>
            <a:r>
              <a:rPr lang="en-US" sz="2800" spc="109" dirty="0" err="1">
                <a:solidFill>
                  <a:srgbClr val="000000"/>
                </a:solidFill>
                <a:latin typeface="Poppins Light"/>
              </a:rPr>
              <a:t>мощности</a:t>
            </a:r>
            <a:r>
              <a:rPr lang="en-US" sz="2800" spc="109" dirty="0">
                <a:solidFill>
                  <a:srgbClr val="000000"/>
                </a:solidFill>
                <a:latin typeface="Poppins Light"/>
              </a:rPr>
              <a:t> ВИЭ + </a:t>
            </a:r>
            <a:r>
              <a:rPr lang="en-US" sz="2800" spc="109" dirty="0" err="1">
                <a:solidFill>
                  <a:srgbClr val="000000"/>
                </a:solidFill>
                <a:latin typeface="Poppins Light"/>
              </a:rPr>
              <a:t>внедрение</a:t>
            </a:r>
            <a:r>
              <a:rPr lang="en-US" sz="2800" spc="109" dirty="0">
                <a:solidFill>
                  <a:srgbClr val="000000"/>
                </a:solidFill>
                <a:latin typeface="Poppins Light"/>
              </a:rPr>
              <a:t> </a:t>
            </a:r>
            <a:r>
              <a:rPr lang="en-US" sz="2800" spc="109" dirty="0" err="1">
                <a:solidFill>
                  <a:srgbClr val="000000"/>
                </a:solidFill>
                <a:latin typeface="Poppins Light"/>
              </a:rPr>
              <a:t>аккумуляторов</a:t>
            </a:r>
            <a:r>
              <a:rPr lang="en-US" sz="2800" spc="109" dirty="0">
                <a:solidFill>
                  <a:srgbClr val="000000"/>
                </a:solidFill>
                <a:latin typeface="Poppins Light"/>
              </a:rPr>
              <a:t> (</a:t>
            </a:r>
            <a:r>
              <a:rPr lang="en-US" sz="2800" spc="109" dirty="0" err="1">
                <a:solidFill>
                  <a:srgbClr val="000000"/>
                </a:solidFill>
                <a:latin typeface="Poppins Light"/>
              </a:rPr>
              <a:t>по-прежнему</a:t>
            </a:r>
            <a:r>
              <a:rPr lang="en-US" sz="2800" spc="109" dirty="0">
                <a:solidFill>
                  <a:srgbClr val="000000"/>
                </a:solidFill>
                <a:latin typeface="Poppins Light"/>
              </a:rPr>
              <a:t> </a:t>
            </a:r>
            <a:r>
              <a:rPr lang="en-US" sz="2800" spc="109" dirty="0" err="1">
                <a:solidFill>
                  <a:srgbClr val="000000"/>
                </a:solidFill>
                <a:latin typeface="Poppins Light"/>
              </a:rPr>
              <a:t>используется</a:t>
            </a:r>
            <a:r>
              <a:rPr lang="en-US" sz="2800" spc="109" dirty="0">
                <a:solidFill>
                  <a:srgbClr val="000000"/>
                </a:solidFill>
                <a:latin typeface="Poppins Light"/>
              </a:rPr>
              <a:t> </a:t>
            </a:r>
            <a:r>
              <a:rPr lang="en-US" sz="2800" spc="109" dirty="0" err="1">
                <a:solidFill>
                  <a:srgbClr val="000000"/>
                </a:solidFill>
                <a:latin typeface="Poppins Light"/>
              </a:rPr>
              <a:t>дизельное</a:t>
            </a:r>
            <a:r>
              <a:rPr lang="en-US" sz="2800" spc="109" dirty="0">
                <a:solidFill>
                  <a:srgbClr val="000000"/>
                </a:solidFill>
                <a:latin typeface="Poppins Light"/>
              </a:rPr>
              <a:t> </a:t>
            </a:r>
            <a:r>
              <a:rPr lang="en-US" sz="2800" spc="109" dirty="0" err="1">
                <a:solidFill>
                  <a:srgbClr val="000000"/>
                </a:solidFill>
                <a:latin typeface="Poppins Light"/>
              </a:rPr>
              <a:t>топливо</a:t>
            </a:r>
            <a:r>
              <a:rPr lang="en-US" sz="2800" spc="109" dirty="0">
                <a:solidFill>
                  <a:srgbClr val="000000"/>
                </a:solidFill>
                <a:latin typeface="Poppins Light"/>
              </a:rPr>
              <a:t> </a:t>
            </a:r>
            <a:r>
              <a:rPr lang="en-US" sz="2800" spc="109" dirty="0" err="1">
                <a:solidFill>
                  <a:srgbClr val="000000"/>
                </a:solidFill>
                <a:latin typeface="Poppins Light"/>
              </a:rPr>
              <a:t>для</a:t>
            </a:r>
            <a:r>
              <a:rPr lang="en-US" sz="2800" spc="109" dirty="0">
                <a:solidFill>
                  <a:srgbClr val="000000"/>
                </a:solidFill>
                <a:latin typeface="Poppins Light"/>
              </a:rPr>
              <a:t> </a:t>
            </a:r>
            <a:r>
              <a:rPr lang="en-US" sz="2800" spc="109" dirty="0" err="1">
                <a:solidFill>
                  <a:srgbClr val="000000"/>
                </a:solidFill>
                <a:latin typeface="Poppins Light"/>
              </a:rPr>
              <a:t>транспорта</a:t>
            </a:r>
            <a:r>
              <a:rPr lang="en-US" sz="2800" spc="109" dirty="0">
                <a:solidFill>
                  <a:srgbClr val="000000"/>
                </a:solidFill>
                <a:latin typeface="Poppins Light"/>
              </a:rPr>
              <a:t> и </a:t>
            </a:r>
            <a:r>
              <a:rPr lang="en-US" sz="2800" spc="109" dirty="0" err="1">
                <a:solidFill>
                  <a:srgbClr val="000000"/>
                </a:solidFill>
                <a:latin typeface="Poppins Light"/>
              </a:rPr>
              <a:t>природный</a:t>
            </a:r>
            <a:r>
              <a:rPr lang="en-US" sz="2800" spc="109" dirty="0">
                <a:solidFill>
                  <a:srgbClr val="000000"/>
                </a:solidFill>
                <a:latin typeface="Poppins Light"/>
              </a:rPr>
              <a:t> </a:t>
            </a:r>
            <a:r>
              <a:rPr lang="en-US" sz="2800" spc="109" dirty="0" err="1">
                <a:solidFill>
                  <a:srgbClr val="000000"/>
                </a:solidFill>
                <a:latin typeface="Poppins Light"/>
              </a:rPr>
              <a:t>газ</a:t>
            </a:r>
            <a:r>
              <a:rPr lang="en-US" sz="2800" spc="109" dirty="0">
                <a:solidFill>
                  <a:srgbClr val="000000"/>
                </a:solidFill>
                <a:latin typeface="Poppins Light"/>
              </a:rPr>
              <a:t> </a:t>
            </a:r>
            <a:r>
              <a:rPr lang="en-US" sz="2800" spc="109" dirty="0" err="1">
                <a:solidFill>
                  <a:srgbClr val="000000"/>
                </a:solidFill>
                <a:latin typeface="Poppins Light"/>
              </a:rPr>
              <a:t>для</a:t>
            </a:r>
            <a:r>
              <a:rPr lang="en-US" sz="2800" spc="109" dirty="0">
                <a:solidFill>
                  <a:srgbClr val="000000"/>
                </a:solidFill>
                <a:latin typeface="Poppins Light"/>
              </a:rPr>
              <a:t> </a:t>
            </a:r>
            <a:r>
              <a:rPr lang="en-US" sz="2800" spc="109" dirty="0" err="1">
                <a:solidFill>
                  <a:srgbClr val="000000"/>
                </a:solidFill>
                <a:latin typeface="Poppins Light"/>
              </a:rPr>
              <a:t>выработки</a:t>
            </a:r>
            <a:r>
              <a:rPr lang="en-US" sz="2800" spc="109" dirty="0">
                <a:solidFill>
                  <a:srgbClr val="000000"/>
                </a:solidFill>
                <a:latin typeface="Poppins Light"/>
              </a:rPr>
              <a:t> </a:t>
            </a:r>
            <a:r>
              <a:rPr lang="en-US" sz="2800" spc="109" dirty="0" err="1">
                <a:solidFill>
                  <a:srgbClr val="000000"/>
                </a:solidFill>
                <a:latin typeface="Poppins Light"/>
              </a:rPr>
              <a:t>оставшейся</a:t>
            </a:r>
            <a:r>
              <a:rPr lang="en-US" sz="2800" spc="109" dirty="0">
                <a:solidFill>
                  <a:srgbClr val="000000"/>
                </a:solidFill>
                <a:latin typeface="Poppins Light"/>
              </a:rPr>
              <a:t> </a:t>
            </a:r>
            <a:r>
              <a:rPr lang="en-US" sz="2800" spc="109" dirty="0" err="1">
                <a:solidFill>
                  <a:srgbClr val="000000"/>
                </a:solidFill>
                <a:latin typeface="Poppins Light"/>
              </a:rPr>
              <a:t>электроэнергии</a:t>
            </a:r>
            <a:r>
              <a:rPr lang="en-US" sz="2800" spc="109" dirty="0">
                <a:solidFill>
                  <a:srgbClr val="000000"/>
                </a:solidFill>
                <a:latin typeface="Poppins Light"/>
              </a:rPr>
              <a:t>)</a:t>
            </a:r>
          </a:p>
          <a:p>
            <a:pPr>
              <a:lnSpc>
                <a:spcPts val="2998"/>
              </a:lnSpc>
            </a:pPr>
            <a:r>
              <a:rPr lang="en-US" sz="2800" spc="109" dirty="0">
                <a:solidFill>
                  <a:srgbClr val="000000"/>
                </a:solidFill>
                <a:latin typeface="Poppins Light"/>
              </a:rPr>
              <a:t>•</a:t>
            </a:r>
            <a:r>
              <a:rPr lang="en-US" sz="2800" spc="109" dirty="0" err="1">
                <a:solidFill>
                  <a:srgbClr val="000000"/>
                </a:solidFill>
                <a:latin typeface="Poppins Light"/>
              </a:rPr>
              <a:t>Фаза</a:t>
            </a:r>
            <a:r>
              <a:rPr lang="en-US" sz="2800" spc="109" dirty="0">
                <a:solidFill>
                  <a:srgbClr val="000000"/>
                </a:solidFill>
                <a:latin typeface="Poppins Light"/>
              </a:rPr>
              <a:t> 3: </a:t>
            </a:r>
            <a:r>
              <a:rPr lang="en-US" sz="2800" spc="109" dirty="0" err="1">
                <a:solidFill>
                  <a:srgbClr val="000000"/>
                </a:solidFill>
                <a:latin typeface="Poppins Light"/>
              </a:rPr>
              <a:t>поэтапный</a:t>
            </a:r>
            <a:r>
              <a:rPr lang="en-US" sz="2800" spc="109" dirty="0">
                <a:solidFill>
                  <a:srgbClr val="000000"/>
                </a:solidFill>
                <a:latin typeface="Poppins Light"/>
              </a:rPr>
              <a:t> </a:t>
            </a:r>
            <a:r>
              <a:rPr lang="en-US" sz="2800" spc="109" dirty="0" err="1">
                <a:solidFill>
                  <a:srgbClr val="000000"/>
                </a:solidFill>
                <a:latin typeface="Poppins Light"/>
              </a:rPr>
              <a:t>отказ</a:t>
            </a:r>
            <a:r>
              <a:rPr lang="en-US" sz="2800" spc="109" dirty="0">
                <a:solidFill>
                  <a:srgbClr val="000000"/>
                </a:solidFill>
                <a:latin typeface="Poppins Light"/>
              </a:rPr>
              <a:t> </a:t>
            </a:r>
            <a:r>
              <a:rPr lang="en-US" sz="2800" spc="109" dirty="0" err="1">
                <a:solidFill>
                  <a:srgbClr val="000000"/>
                </a:solidFill>
                <a:latin typeface="Poppins Light"/>
              </a:rPr>
              <a:t>от</a:t>
            </a:r>
            <a:r>
              <a:rPr lang="en-US" sz="2800" spc="109" dirty="0">
                <a:solidFill>
                  <a:srgbClr val="000000"/>
                </a:solidFill>
                <a:latin typeface="Poppins Light"/>
              </a:rPr>
              <a:t> </a:t>
            </a:r>
            <a:r>
              <a:rPr lang="en-US" sz="2800" spc="109" dirty="0" err="1">
                <a:solidFill>
                  <a:srgbClr val="000000"/>
                </a:solidFill>
                <a:latin typeface="Poppins Light"/>
              </a:rPr>
              <a:t>дизельного</a:t>
            </a:r>
            <a:r>
              <a:rPr lang="en-US" sz="2800" spc="109" dirty="0">
                <a:solidFill>
                  <a:srgbClr val="000000"/>
                </a:solidFill>
                <a:latin typeface="Poppins Light"/>
              </a:rPr>
              <a:t> </a:t>
            </a:r>
            <a:r>
              <a:rPr lang="en-US" sz="2800" spc="109" dirty="0" err="1">
                <a:solidFill>
                  <a:srgbClr val="000000"/>
                </a:solidFill>
                <a:latin typeface="Poppins Light"/>
              </a:rPr>
              <a:t>топлива</a:t>
            </a:r>
            <a:r>
              <a:rPr lang="en-US" sz="2800" spc="109" dirty="0">
                <a:solidFill>
                  <a:srgbClr val="000000"/>
                </a:solidFill>
                <a:latin typeface="Poppins Light"/>
              </a:rPr>
              <a:t>, </a:t>
            </a:r>
            <a:r>
              <a:rPr lang="en-US" sz="2800" spc="109" dirty="0" err="1">
                <a:solidFill>
                  <a:srgbClr val="000000"/>
                </a:solidFill>
                <a:latin typeface="Poppins Light"/>
              </a:rPr>
              <a:t>замена</a:t>
            </a:r>
            <a:r>
              <a:rPr lang="en-US" sz="2800" spc="109" dirty="0">
                <a:solidFill>
                  <a:srgbClr val="000000"/>
                </a:solidFill>
                <a:latin typeface="Poppins Light"/>
              </a:rPr>
              <a:t> </a:t>
            </a:r>
            <a:r>
              <a:rPr lang="en-US" sz="2800" spc="109" dirty="0" err="1">
                <a:solidFill>
                  <a:srgbClr val="000000"/>
                </a:solidFill>
                <a:latin typeface="Poppins Light"/>
              </a:rPr>
              <a:t>на</a:t>
            </a:r>
            <a:r>
              <a:rPr lang="en-US" sz="2800" spc="109" dirty="0">
                <a:solidFill>
                  <a:srgbClr val="000000"/>
                </a:solidFill>
                <a:latin typeface="Poppins Light"/>
              </a:rPr>
              <a:t> </a:t>
            </a:r>
            <a:r>
              <a:rPr lang="en-US" sz="2800" spc="109" dirty="0" err="1">
                <a:solidFill>
                  <a:srgbClr val="000000"/>
                </a:solidFill>
                <a:latin typeface="Poppins Light"/>
              </a:rPr>
              <a:t>производство</a:t>
            </a:r>
            <a:r>
              <a:rPr lang="en-US" sz="2800" spc="109" dirty="0">
                <a:solidFill>
                  <a:srgbClr val="000000"/>
                </a:solidFill>
                <a:latin typeface="Poppins Light"/>
              </a:rPr>
              <a:t> </a:t>
            </a:r>
            <a:r>
              <a:rPr lang="en-US" sz="2800" spc="109" dirty="0" err="1">
                <a:solidFill>
                  <a:srgbClr val="000000"/>
                </a:solidFill>
                <a:latin typeface="Poppins Light"/>
              </a:rPr>
              <a:t>водорода</a:t>
            </a:r>
            <a:r>
              <a:rPr lang="en-US" sz="2800" spc="109" dirty="0">
                <a:solidFill>
                  <a:srgbClr val="000000"/>
                </a:solidFill>
                <a:latin typeface="Poppins Light"/>
              </a:rPr>
              <a:t> </a:t>
            </a:r>
            <a:r>
              <a:rPr lang="en-US" sz="2800" spc="109" dirty="0" err="1">
                <a:solidFill>
                  <a:srgbClr val="000000"/>
                </a:solidFill>
                <a:latin typeface="Poppins Light"/>
              </a:rPr>
              <a:t>на</a:t>
            </a:r>
            <a:r>
              <a:rPr lang="en-US" sz="2800" spc="109" dirty="0">
                <a:solidFill>
                  <a:srgbClr val="000000"/>
                </a:solidFill>
                <a:latin typeface="Poppins Light"/>
              </a:rPr>
              <a:t> </a:t>
            </a:r>
            <a:r>
              <a:rPr lang="en-US" sz="2800" spc="109" dirty="0" err="1">
                <a:solidFill>
                  <a:srgbClr val="000000"/>
                </a:solidFill>
                <a:latin typeface="Poppins Light"/>
              </a:rPr>
              <a:t>месте</a:t>
            </a:r>
            <a:r>
              <a:rPr lang="en-US" sz="2800" spc="109" dirty="0">
                <a:solidFill>
                  <a:srgbClr val="000000"/>
                </a:solidFill>
                <a:latin typeface="Poppins Light"/>
              </a:rPr>
              <a:t> + </a:t>
            </a:r>
            <a:r>
              <a:rPr lang="en-US" sz="2800" spc="109" dirty="0" err="1">
                <a:solidFill>
                  <a:srgbClr val="000000"/>
                </a:solidFill>
                <a:latin typeface="Poppins Light"/>
              </a:rPr>
              <a:t>дополнительные</a:t>
            </a:r>
            <a:r>
              <a:rPr lang="en-US" sz="2800" spc="109" dirty="0">
                <a:solidFill>
                  <a:srgbClr val="000000"/>
                </a:solidFill>
                <a:latin typeface="Poppins Light"/>
              </a:rPr>
              <a:t> </a:t>
            </a:r>
            <a:r>
              <a:rPr lang="en-US" sz="2800" spc="109" dirty="0" err="1">
                <a:solidFill>
                  <a:srgbClr val="000000"/>
                </a:solidFill>
                <a:latin typeface="Poppins Light"/>
              </a:rPr>
              <a:t>батареи</a:t>
            </a:r>
            <a:endParaRPr lang="en-US" sz="2800" spc="109" dirty="0">
              <a:solidFill>
                <a:srgbClr val="000000"/>
              </a:solidFill>
              <a:latin typeface="Poppins Light"/>
            </a:endParaRPr>
          </a:p>
          <a:p>
            <a:pPr>
              <a:lnSpc>
                <a:spcPts val="2998"/>
              </a:lnSpc>
            </a:pPr>
            <a:endParaRPr lang="en-US" sz="2800" spc="109" dirty="0">
              <a:solidFill>
                <a:srgbClr val="000000"/>
              </a:solidFill>
              <a:latin typeface="Poppins Light"/>
            </a:endParaRPr>
          </a:p>
          <a:p>
            <a:pPr>
              <a:lnSpc>
                <a:spcPts val="2998"/>
              </a:lnSpc>
            </a:pPr>
            <a:r>
              <a:rPr lang="en-US" sz="2800" spc="109" dirty="0" err="1">
                <a:solidFill>
                  <a:srgbClr val="000000"/>
                </a:solidFill>
                <a:latin typeface="Poppins Light Bold"/>
              </a:rPr>
              <a:t>Общие</a:t>
            </a:r>
            <a:r>
              <a:rPr lang="en-US" sz="2800" spc="109" dirty="0">
                <a:solidFill>
                  <a:srgbClr val="000000"/>
                </a:solidFill>
                <a:latin typeface="Poppins Light Bold"/>
              </a:rPr>
              <a:t> </a:t>
            </a:r>
            <a:r>
              <a:rPr lang="en-US" sz="2800" spc="109" dirty="0" err="1">
                <a:solidFill>
                  <a:srgbClr val="000000"/>
                </a:solidFill>
                <a:latin typeface="Poppins Light Bold"/>
              </a:rPr>
              <a:t>капиталовложения</a:t>
            </a:r>
            <a:r>
              <a:rPr lang="en-US" sz="2800" spc="109" dirty="0">
                <a:solidFill>
                  <a:srgbClr val="000000"/>
                </a:solidFill>
                <a:latin typeface="Poppins Light Bold"/>
              </a:rPr>
              <a:t>: $3,011 </a:t>
            </a:r>
            <a:r>
              <a:rPr lang="en-US" sz="2800" spc="109" dirty="0" err="1">
                <a:solidFill>
                  <a:srgbClr val="000000"/>
                </a:solidFill>
                <a:latin typeface="Poppins Light Bold"/>
              </a:rPr>
              <a:t>млрд</a:t>
            </a:r>
            <a:r>
              <a:rPr lang="en-US" sz="2800" spc="109" dirty="0">
                <a:solidFill>
                  <a:srgbClr val="000000"/>
                </a:solidFill>
                <a:latin typeface="Poppins Light Bold"/>
              </a:rPr>
              <a:t>.</a:t>
            </a:r>
          </a:p>
          <a:p>
            <a:pPr>
              <a:lnSpc>
                <a:spcPts val="2998"/>
              </a:lnSpc>
              <a:spcBef>
                <a:spcPct val="0"/>
              </a:spcBef>
            </a:pPr>
            <a:endParaRPr lang="en-US" sz="2800" spc="109" dirty="0">
              <a:solidFill>
                <a:srgbClr val="000000"/>
              </a:solidFill>
              <a:latin typeface="Poppins Light Bold"/>
            </a:endParaRP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91614B69-2411-24D4-E2EE-67B2C2047D78}"/>
              </a:ext>
            </a:extLst>
          </p:cNvPr>
          <p:cNvSpPr/>
          <p:nvPr/>
        </p:nvSpPr>
        <p:spPr>
          <a:xfrm>
            <a:off x="0" y="-77875"/>
            <a:ext cx="18288000" cy="1637206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A8DCD3D1-D286-04B6-CB9D-F1972204C41A}"/>
              </a:ext>
            </a:extLst>
          </p:cNvPr>
          <p:cNvSpPr txBox="1"/>
          <p:nvPr/>
        </p:nvSpPr>
        <p:spPr>
          <a:xfrm>
            <a:off x="1104932" y="419593"/>
            <a:ext cx="16078135" cy="1178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ru-RU" sz="3455" spc="176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Mine</a:t>
            </a:r>
            <a:r>
              <a:rPr lang="ru-RU" sz="3455" spc="176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Zero </a:t>
            </a:r>
            <a:r>
              <a:rPr lang="ru-RU" sz="3455" spc="176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Pathway</a:t>
            </a:r>
            <a:r>
              <a:rPr lang="ru-RU" sz="3455" spc="176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4: Производитель водорода</a:t>
            </a:r>
          </a:p>
          <a:p>
            <a:pPr algn="ctr">
              <a:lnSpc>
                <a:spcPts val="4837"/>
              </a:lnSpc>
            </a:pPr>
            <a:endParaRPr lang="ru-RU" sz="3455" spc="176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734386" y="5086350"/>
            <a:ext cx="9196835" cy="528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368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20" b="0" i="0" u="none" strike="noStrike" kern="1200" cap="none" spc="159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Модуль 2 – Дополнительная информация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03300" y="934328"/>
            <a:ext cx="8819406" cy="1803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0" i="0" u="none" strike="noStrike" kern="1200" cap="none" spc="17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Выявление и оценка климатических рисков</a:t>
            </a:r>
            <a:endParaRPr kumimoji="0" lang="en-US" sz="3455" b="0" i="0" u="none" strike="noStrike" kern="1200" cap="none" spc="176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55" b="0" i="0" u="none" strike="noStrike" kern="1200" cap="none" spc="176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ro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-76200" y="4152900"/>
            <a:ext cx="18364200" cy="6238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7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173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СПАСИБО ЗА ВНИМАНИЕ !!!</a:t>
            </a:r>
            <a:endParaRPr kumimoji="0" lang="en-US" sz="4800" b="0" i="0" u="none" strike="noStrike" kern="1200" cap="none" spc="173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3C1A309-712B-7EA6-B136-39DBF99D24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6392" y="5037799"/>
            <a:ext cx="6006369" cy="413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4437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821</Words>
  <Application>Microsoft Office PowerPoint</Application>
  <PresentationFormat>Произвольный</PresentationFormat>
  <Paragraphs>120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Intro</vt:lpstr>
      <vt:lpstr>Poppins Light Bold</vt:lpstr>
      <vt:lpstr>Arial Black</vt:lpstr>
      <vt:lpstr>Arial</vt:lpstr>
      <vt:lpstr>Poppins Light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м1</dc:title>
  <dc:creator>Syrym Nurgaliyev</dc:creator>
  <cp:lastModifiedBy>Syrym Nurgaliyev</cp:lastModifiedBy>
  <cp:revision>11</cp:revision>
  <dcterms:created xsi:type="dcterms:W3CDTF">2006-08-16T00:00:00Z</dcterms:created>
  <dcterms:modified xsi:type="dcterms:W3CDTF">2024-09-25T07:09:19Z</dcterms:modified>
  <dc:identifier>DAF2TSONJns</dc:identifier>
</cp:coreProperties>
</file>