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20"/>
  </p:notesMasterIdLst>
  <p:sldIdLst>
    <p:sldId id="265" r:id="rId3"/>
    <p:sldId id="755" r:id="rId4"/>
    <p:sldId id="756" r:id="rId5"/>
    <p:sldId id="758" r:id="rId6"/>
    <p:sldId id="759" r:id="rId7"/>
    <p:sldId id="749" r:id="rId8"/>
    <p:sldId id="760" r:id="rId9"/>
    <p:sldId id="762" r:id="rId10"/>
    <p:sldId id="763" r:id="rId11"/>
    <p:sldId id="764" r:id="rId12"/>
    <p:sldId id="765" r:id="rId13"/>
    <p:sldId id="751" r:id="rId14"/>
    <p:sldId id="752" r:id="rId15"/>
    <p:sldId id="753" r:id="rId16"/>
    <p:sldId id="754" r:id="rId17"/>
    <p:sldId id="761" r:id="rId18"/>
    <p:sldId id="293" r:id="rId1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5" d="100"/>
          <a:sy n="75" d="100"/>
        </p:scale>
        <p:origin x="1594" y="43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presProps" Target="pres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KZ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2F989DE-DEA6-4FE8-98E7-976D4033AE82}" type="datetimeFigureOut">
              <a:rPr lang="ru-KZ" smtClean="0"/>
              <a:t>02.08.2024</a:t>
            </a:fld>
            <a:endParaRPr lang="ru-KZ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KZ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KZ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KZ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E8CBF52-4B3F-4D09-A8B7-29439CD157C0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31832895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KZ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E8CBF52-4B3F-4D09-A8B7-29439CD157C0}" type="slidenum">
              <a:rPr lang="ru-KZ" smtClean="0"/>
              <a:t>1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281452471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Образ слайда 1">
            <a:extLst>
              <a:ext uri="{FF2B5EF4-FFF2-40B4-BE49-F238E27FC236}">
                <a16:creationId xmlns:a16="http://schemas.microsoft.com/office/drawing/2014/main" id="{3CD9D679-EFDC-A2C7-7139-B754D1D4A47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267" name="Заметки 2">
            <a:extLst>
              <a:ext uri="{FF2B5EF4-FFF2-40B4-BE49-F238E27FC236}">
                <a16:creationId xmlns:a16="http://schemas.microsoft.com/office/drawing/2014/main" id="{FD7C8896-4413-B75C-D03B-3E8D4DE7CA9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KZ" altLang="ru-KZ" dirty="0"/>
          </a:p>
        </p:txBody>
      </p:sp>
      <p:sp>
        <p:nvSpPr>
          <p:cNvPr id="11268" name="Номер слайда 3">
            <a:extLst>
              <a:ext uri="{FF2B5EF4-FFF2-40B4-BE49-F238E27FC236}">
                <a16:creationId xmlns:a16="http://schemas.microsoft.com/office/drawing/2014/main" id="{5E25BFB0-9222-7294-58B8-700D44C7B74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09FA8BD-5EEB-4251-A25C-E01ABE25D6FC}" type="slidenum">
              <a:rPr kumimoji="0" lang="ru-KZ" altLang="ru-KZ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ru-KZ" altLang="ru-KZ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9593177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Образ слайда 1">
            <a:extLst>
              <a:ext uri="{FF2B5EF4-FFF2-40B4-BE49-F238E27FC236}">
                <a16:creationId xmlns:a16="http://schemas.microsoft.com/office/drawing/2014/main" id="{3CD9D679-EFDC-A2C7-7139-B754D1D4A47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267" name="Заметки 2">
            <a:extLst>
              <a:ext uri="{FF2B5EF4-FFF2-40B4-BE49-F238E27FC236}">
                <a16:creationId xmlns:a16="http://schemas.microsoft.com/office/drawing/2014/main" id="{FD7C8896-4413-B75C-D03B-3E8D4DE7CA9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KZ" altLang="ru-KZ" dirty="0"/>
          </a:p>
        </p:txBody>
      </p:sp>
      <p:sp>
        <p:nvSpPr>
          <p:cNvPr id="11268" name="Номер слайда 3">
            <a:extLst>
              <a:ext uri="{FF2B5EF4-FFF2-40B4-BE49-F238E27FC236}">
                <a16:creationId xmlns:a16="http://schemas.microsoft.com/office/drawing/2014/main" id="{5E25BFB0-9222-7294-58B8-700D44C7B74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09FA8BD-5EEB-4251-A25C-E01ABE25D6FC}" type="slidenum">
              <a:rPr kumimoji="0" lang="ru-KZ" altLang="ru-KZ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ru-KZ" altLang="ru-KZ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9437960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Образ слайда 1">
            <a:extLst>
              <a:ext uri="{FF2B5EF4-FFF2-40B4-BE49-F238E27FC236}">
                <a16:creationId xmlns:a16="http://schemas.microsoft.com/office/drawing/2014/main" id="{3CD9D679-EFDC-A2C7-7139-B754D1D4A47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267" name="Заметки 2">
            <a:extLst>
              <a:ext uri="{FF2B5EF4-FFF2-40B4-BE49-F238E27FC236}">
                <a16:creationId xmlns:a16="http://schemas.microsoft.com/office/drawing/2014/main" id="{FD7C8896-4413-B75C-D03B-3E8D4DE7CA9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KZ" altLang="ru-KZ" dirty="0"/>
          </a:p>
        </p:txBody>
      </p:sp>
      <p:sp>
        <p:nvSpPr>
          <p:cNvPr id="11268" name="Номер слайда 3">
            <a:extLst>
              <a:ext uri="{FF2B5EF4-FFF2-40B4-BE49-F238E27FC236}">
                <a16:creationId xmlns:a16="http://schemas.microsoft.com/office/drawing/2014/main" id="{5E25BFB0-9222-7294-58B8-700D44C7B74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09FA8BD-5EEB-4251-A25C-E01ABE25D6FC}" type="slidenum">
              <a:rPr kumimoji="0" lang="ru-KZ" altLang="ru-KZ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ru-KZ" altLang="ru-KZ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3597087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Образ слайда 1">
            <a:extLst>
              <a:ext uri="{FF2B5EF4-FFF2-40B4-BE49-F238E27FC236}">
                <a16:creationId xmlns:a16="http://schemas.microsoft.com/office/drawing/2014/main" id="{3CD9D679-EFDC-A2C7-7139-B754D1D4A47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267" name="Заметки 2">
            <a:extLst>
              <a:ext uri="{FF2B5EF4-FFF2-40B4-BE49-F238E27FC236}">
                <a16:creationId xmlns:a16="http://schemas.microsoft.com/office/drawing/2014/main" id="{FD7C8896-4413-B75C-D03B-3E8D4DE7CA9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KZ" altLang="ru-KZ" dirty="0"/>
          </a:p>
        </p:txBody>
      </p:sp>
      <p:sp>
        <p:nvSpPr>
          <p:cNvPr id="11268" name="Номер слайда 3">
            <a:extLst>
              <a:ext uri="{FF2B5EF4-FFF2-40B4-BE49-F238E27FC236}">
                <a16:creationId xmlns:a16="http://schemas.microsoft.com/office/drawing/2014/main" id="{5E25BFB0-9222-7294-58B8-700D44C7B74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09FA8BD-5EEB-4251-A25C-E01ABE25D6FC}" type="slidenum">
              <a:rPr kumimoji="0" lang="ru-KZ" altLang="ru-KZ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ru-KZ" altLang="ru-KZ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2878188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Образ слайда 1">
            <a:extLst>
              <a:ext uri="{FF2B5EF4-FFF2-40B4-BE49-F238E27FC236}">
                <a16:creationId xmlns:a16="http://schemas.microsoft.com/office/drawing/2014/main" id="{D277A3AB-884A-347D-329C-61D29F258C8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4819" name="Заметки 2">
            <a:extLst>
              <a:ext uri="{FF2B5EF4-FFF2-40B4-BE49-F238E27FC236}">
                <a16:creationId xmlns:a16="http://schemas.microsoft.com/office/drawing/2014/main" id="{1F8FA2B6-ADB1-65D6-5BE1-4D9F90B083D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KZ" altLang="ru-KZ"/>
          </a:p>
        </p:txBody>
      </p:sp>
      <p:sp>
        <p:nvSpPr>
          <p:cNvPr id="34820" name="Номер слайда 3">
            <a:extLst>
              <a:ext uri="{FF2B5EF4-FFF2-40B4-BE49-F238E27FC236}">
                <a16:creationId xmlns:a16="http://schemas.microsoft.com/office/drawing/2014/main" id="{4CA9ADA7-383E-2A54-64F0-19301739CDD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66E52CAD-44CE-47E4-84AB-608717E1C530}" type="slidenum">
              <a:rPr kumimoji="0" lang="ru-KZ" altLang="ru-KZ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ru-KZ" altLang="ru-KZ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Образ слайда 1">
            <a:extLst>
              <a:ext uri="{FF2B5EF4-FFF2-40B4-BE49-F238E27FC236}">
                <a16:creationId xmlns:a16="http://schemas.microsoft.com/office/drawing/2014/main" id="{D277A3AB-884A-347D-329C-61D29F258C8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4819" name="Заметки 2">
            <a:extLst>
              <a:ext uri="{FF2B5EF4-FFF2-40B4-BE49-F238E27FC236}">
                <a16:creationId xmlns:a16="http://schemas.microsoft.com/office/drawing/2014/main" id="{1F8FA2B6-ADB1-65D6-5BE1-4D9F90B083D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KZ" altLang="ru-KZ"/>
          </a:p>
        </p:txBody>
      </p:sp>
      <p:sp>
        <p:nvSpPr>
          <p:cNvPr id="34820" name="Номер слайда 3">
            <a:extLst>
              <a:ext uri="{FF2B5EF4-FFF2-40B4-BE49-F238E27FC236}">
                <a16:creationId xmlns:a16="http://schemas.microsoft.com/office/drawing/2014/main" id="{4CA9ADA7-383E-2A54-64F0-19301739CDD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66E52CAD-44CE-47E4-84AB-608717E1C530}" type="slidenum">
              <a:rPr kumimoji="0" lang="ru-KZ" altLang="ru-KZ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ru-KZ" altLang="ru-KZ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3104221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Образ слайда 1">
            <a:extLst>
              <a:ext uri="{FF2B5EF4-FFF2-40B4-BE49-F238E27FC236}">
                <a16:creationId xmlns:a16="http://schemas.microsoft.com/office/drawing/2014/main" id="{D277A3AB-884A-347D-329C-61D29F258C8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4819" name="Заметки 2">
            <a:extLst>
              <a:ext uri="{FF2B5EF4-FFF2-40B4-BE49-F238E27FC236}">
                <a16:creationId xmlns:a16="http://schemas.microsoft.com/office/drawing/2014/main" id="{1F8FA2B6-ADB1-65D6-5BE1-4D9F90B083D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KZ" altLang="ru-KZ"/>
          </a:p>
        </p:txBody>
      </p:sp>
      <p:sp>
        <p:nvSpPr>
          <p:cNvPr id="34820" name="Номер слайда 3">
            <a:extLst>
              <a:ext uri="{FF2B5EF4-FFF2-40B4-BE49-F238E27FC236}">
                <a16:creationId xmlns:a16="http://schemas.microsoft.com/office/drawing/2014/main" id="{4CA9ADA7-383E-2A54-64F0-19301739CDD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66E52CAD-44CE-47E4-84AB-608717E1C530}" type="slidenum">
              <a:rPr kumimoji="0" lang="ru-KZ" altLang="ru-KZ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ru-KZ" altLang="ru-KZ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6776480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Образ слайда 1">
            <a:extLst>
              <a:ext uri="{FF2B5EF4-FFF2-40B4-BE49-F238E27FC236}">
                <a16:creationId xmlns:a16="http://schemas.microsoft.com/office/drawing/2014/main" id="{D277A3AB-884A-347D-329C-61D29F258C8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4819" name="Заметки 2">
            <a:extLst>
              <a:ext uri="{FF2B5EF4-FFF2-40B4-BE49-F238E27FC236}">
                <a16:creationId xmlns:a16="http://schemas.microsoft.com/office/drawing/2014/main" id="{1F8FA2B6-ADB1-65D6-5BE1-4D9F90B083D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KZ" altLang="ru-KZ"/>
          </a:p>
        </p:txBody>
      </p:sp>
      <p:sp>
        <p:nvSpPr>
          <p:cNvPr id="34820" name="Номер слайда 3">
            <a:extLst>
              <a:ext uri="{FF2B5EF4-FFF2-40B4-BE49-F238E27FC236}">
                <a16:creationId xmlns:a16="http://schemas.microsoft.com/office/drawing/2014/main" id="{4CA9ADA7-383E-2A54-64F0-19301739CDD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66E52CAD-44CE-47E4-84AB-608717E1C530}" type="slidenum">
              <a:rPr kumimoji="0" lang="ru-KZ" altLang="ru-KZ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ru-KZ" altLang="ru-KZ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4101019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Образ слайда 1">
            <a:extLst>
              <a:ext uri="{FF2B5EF4-FFF2-40B4-BE49-F238E27FC236}">
                <a16:creationId xmlns:a16="http://schemas.microsoft.com/office/drawing/2014/main" id="{D277A3AB-884A-347D-329C-61D29F258C8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4819" name="Заметки 2">
            <a:extLst>
              <a:ext uri="{FF2B5EF4-FFF2-40B4-BE49-F238E27FC236}">
                <a16:creationId xmlns:a16="http://schemas.microsoft.com/office/drawing/2014/main" id="{1F8FA2B6-ADB1-65D6-5BE1-4D9F90B083D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KZ" altLang="ru-KZ"/>
          </a:p>
        </p:txBody>
      </p:sp>
      <p:sp>
        <p:nvSpPr>
          <p:cNvPr id="34820" name="Номер слайда 3">
            <a:extLst>
              <a:ext uri="{FF2B5EF4-FFF2-40B4-BE49-F238E27FC236}">
                <a16:creationId xmlns:a16="http://schemas.microsoft.com/office/drawing/2014/main" id="{4CA9ADA7-383E-2A54-64F0-19301739CDD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66E52CAD-44CE-47E4-84AB-608717E1C530}" type="slidenum">
              <a:rPr kumimoji="0" lang="ru-KZ" altLang="ru-KZ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ru-KZ" altLang="ru-KZ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5151899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Образ слайда 1">
            <a:extLst>
              <a:ext uri="{FF2B5EF4-FFF2-40B4-BE49-F238E27FC236}">
                <a16:creationId xmlns:a16="http://schemas.microsoft.com/office/drawing/2014/main" id="{D277A3AB-884A-347D-329C-61D29F258C8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4819" name="Заметки 2">
            <a:extLst>
              <a:ext uri="{FF2B5EF4-FFF2-40B4-BE49-F238E27FC236}">
                <a16:creationId xmlns:a16="http://schemas.microsoft.com/office/drawing/2014/main" id="{1F8FA2B6-ADB1-65D6-5BE1-4D9F90B083D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KZ" altLang="ru-KZ"/>
          </a:p>
        </p:txBody>
      </p:sp>
      <p:sp>
        <p:nvSpPr>
          <p:cNvPr id="34820" name="Номер слайда 3">
            <a:extLst>
              <a:ext uri="{FF2B5EF4-FFF2-40B4-BE49-F238E27FC236}">
                <a16:creationId xmlns:a16="http://schemas.microsoft.com/office/drawing/2014/main" id="{4CA9ADA7-383E-2A54-64F0-19301739CDD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66E52CAD-44CE-47E4-84AB-608717E1C530}" type="slidenum">
              <a:rPr kumimoji="0" lang="ru-KZ" altLang="ru-KZ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ru-KZ" altLang="ru-KZ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8078432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Образ слайда 1">
            <a:extLst>
              <a:ext uri="{FF2B5EF4-FFF2-40B4-BE49-F238E27FC236}">
                <a16:creationId xmlns:a16="http://schemas.microsoft.com/office/drawing/2014/main" id="{3CD9D679-EFDC-A2C7-7139-B754D1D4A47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267" name="Заметки 2">
            <a:extLst>
              <a:ext uri="{FF2B5EF4-FFF2-40B4-BE49-F238E27FC236}">
                <a16:creationId xmlns:a16="http://schemas.microsoft.com/office/drawing/2014/main" id="{FD7C8896-4413-B75C-D03B-3E8D4DE7CA9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KZ" altLang="ru-KZ" dirty="0"/>
          </a:p>
        </p:txBody>
      </p:sp>
      <p:sp>
        <p:nvSpPr>
          <p:cNvPr id="11268" name="Номер слайда 3">
            <a:extLst>
              <a:ext uri="{FF2B5EF4-FFF2-40B4-BE49-F238E27FC236}">
                <a16:creationId xmlns:a16="http://schemas.microsoft.com/office/drawing/2014/main" id="{5E25BFB0-9222-7294-58B8-700D44C7B74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09FA8BD-5EEB-4251-A25C-E01ABE25D6FC}" type="slidenum">
              <a:rPr kumimoji="0" lang="ru-KZ" altLang="ru-KZ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ru-KZ" altLang="ru-KZ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Образ слайда 1">
            <a:extLst>
              <a:ext uri="{FF2B5EF4-FFF2-40B4-BE49-F238E27FC236}">
                <a16:creationId xmlns:a16="http://schemas.microsoft.com/office/drawing/2014/main" id="{7D7894D2-47C1-E8EF-71B2-2F1526BD0B9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315" name="Заметки 2">
            <a:extLst>
              <a:ext uri="{FF2B5EF4-FFF2-40B4-BE49-F238E27FC236}">
                <a16:creationId xmlns:a16="http://schemas.microsoft.com/office/drawing/2014/main" id="{7C924785-A8F2-AC3B-C812-41AFE8B19CC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KZ" altLang="ru-KZ"/>
          </a:p>
        </p:txBody>
      </p:sp>
      <p:sp>
        <p:nvSpPr>
          <p:cNvPr id="13316" name="Номер слайда 3">
            <a:extLst>
              <a:ext uri="{FF2B5EF4-FFF2-40B4-BE49-F238E27FC236}">
                <a16:creationId xmlns:a16="http://schemas.microsoft.com/office/drawing/2014/main" id="{F92A736E-2205-1647-B3BF-62C3815C3A0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63286925-CA5C-438C-92A4-8A45A3BD9070}" type="slidenum">
              <a:rPr kumimoji="0" lang="ru-KZ" altLang="ru-KZ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ru-KZ" altLang="ru-KZ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Образ слайда 1">
            <a:extLst>
              <a:ext uri="{FF2B5EF4-FFF2-40B4-BE49-F238E27FC236}">
                <a16:creationId xmlns:a16="http://schemas.microsoft.com/office/drawing/2014/main" id="{A05D04C7-75C9-9D13-B004-CC4ABC6C7A7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363" name="Заметки 2">
            <a:extLst>
              <a:ext uri="{FF2B5EF4-FFF2-40B4-BE49-F238E27FC236}">
                <a16:creationId xmlns:a16="http://schemas.microsoft.com/office/drawing/2014/main" id="{7855A15F-6BFC-061B-EB07-9AFC1CBE13F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KZ" altLang="ru-KZ"/>
          </a:p>
        </p:txBody>
      </p:sp>
      <p:sp>
        <p:nvSpPr>
          <p:cNvPr id="15364" name="Номер слайда 3">
            <a:extLst>
              <a:ext uri="{FF2B5EF4-FFF2-40B4-BE49-F238E27FC236}">
                <a16:creationId xmlns:a16="http://schemas.microsoft.com/office/drawing/2014/main" id="{054ED1DC-6FE2-FA4A-A093-94482B9F4C2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489D1787-DC2B-4F06-B2DA-5E01FFB93D4B}" type="slidenum">
              <a:rPr kumimoji="0" lang="ru-KZ" altLang="ru-KZ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ru-KZ" altLang="ru-KZ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Образ слайда 1">
            <a:extLst>
              <a:ext uri="{FF2B5EF4-FFF2-40B4-BE49-F238E27FC236}">
                <a16:creationId xmlns:a16="http://schemas.microsoft.com/office/drawing/2014/main" id="{F73A38DD-A745-AF5F-25F5-D00DAA19966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11" name="Заметки 2">
            <a:extLst>
              <a:ext uri="{FF2B5EF4-FFF2-40B4-BE49-F238E27FC236}">
                <a16:creationId xmlns:a16="http://schemas.microsoft.com/office/drawing/2014/main" id="{24F09A3D-CB9E-C8D7-EBAF-66A51279C00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KZ" altLang="ru-KZ" dirty="0"/>
          </a:p>
        </p:txBody>
      </p:sp>
      <p:sp>
        <p:nvSpPr>
          <p:cNvPr id="17412" name="Номер слайда 3">
            <a:extLst>
              <a:ext uri="{FF2B5EF4-FFF2-40B4-BE49-F238E27FC236}">
                <a16:creationId xmlns:a16="http://schemas.microsoft.com/office/drawing/2014/main" id="{BEC741F0-3D9F-6D2D-4486-8A52C6DC629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0851BD4-84F9-484C-9EC9-F32F21DF6475}" type="slidenum">
              <a:rPr kumimoji="0" lang="ru-KZ" altLang="ru-KZ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ru-KZ" altLang="ru-KZ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Образ слайда 1">
            <a:extLst>
              <a:ext uri="{FF2B5EF4-FFF2-40B4-BE49-F238E27FC236}">
                <a16:creationId xmlns:a16="http://schemas.microsoft.com/office/drawing/2014/main" id="{D277A3AB-884A-347D-329C-61D29F258C8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4819" name="Заметки 2">
            <a:extLst>
              <a:ext uri="{FF2B5EF4-FFF2-40B4-BE49-F238E27FC236}">
                <a16:creationId xmlns:a16="http://schemas.microsoft.com/office/drawing/2014/main" id="{1F8FA2B6-ADB1-65D6-5BE1-4D9F90B083D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KZ" altLang="ru-KZ"/>
          </a:p>
        </p:txBody>
      </p:sp>
      <p:sp>
        <p:nvSpPr>
          <p:cNvPr id="34820" name="Номер слайда 3">
            <a:extLst>
              <a:ext uri="{FF2B5EF4-FFF2-40B4-BE49-F238E27FC236}">
                <a16:creationId xmlns:a16="http://schemas.microsoft.com/office/drawing/2014/main" id="{4CA9ADA7-383E-2A54-64F0-19301739CDD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66E52CAD-44CE-47E4-84AB-608717E1C530}" type="slidenum">
              <a:rPr kumimoji="0" lang="ru-KZ" altLang="ru-KZ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ru-KZ" altLang="ru-KZ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5445084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02.08.2024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02.08.2024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02.08.2024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02.08.2024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02.08.2024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02.08.2024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02.08.2024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02.08.2024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02.08.2024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02.08.2024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02.08.2024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  <a:endParaRPr lang="ru-KZ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ru-KZ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6BC3752-869F-42F9-1F48-9B77D9D539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AC88275-16D1-4BE8-8986-20E953E70C58}" type="datetimeFigureOut">
              <a:rPr lang="ru-KZ"/>
              <a:pPr>
                <a:defRPr/>
              </a:pPr>
              <a:t>02.08.2024</a:t>
            </a:fld>
            <a:endParaRPr lang="ru-KZ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100CDA6-0BAC-1D90-4E73-7A18B22B16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KZ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39AAAC1-7329-61D7-BDD6-5140E4A7D9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C04FB2A-DA44-495F-AE1A-60D41087F8E1}" type="slidenum">
              <a:rPr lang="ru-KZ"/>
              <a:pPr>
                <a:defRPr/>
              </a:pPr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98947487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ru-KZ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KZ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9600512-4FBE-FB39-035E-C1E899432D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AFB389-3FE8-4446-A19A-2085EE202E6C}" type="datetimeFigureOut">
              <a:rPr lang="ru-KZ"/>
              <a:pPr>
                <a:defRPr/>
              </a:pPr>
              <a:t>02.08.2024</a:t>
            </a:fld>
            <a:endParaRPr lang="ru-KZ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310D5B0-1C5C-5077-17D6-967169C055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KZ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5D5C906-493B-2954-F6F5-77FE8DE1C2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463E8C2-7DA3-430D-8364-036E9EF4D9DA}" type="slidenum">
              <a:rPr lang="ru-KZ"/>
              <a:pPr>
                <a:defRPr/>
              </a:pPr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163116058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  <a:endParaRPr lang="ru-KZ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98A293C-2EA7-94D9-A563-A967EFB869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D038C6-32B6-44C1-9D6F-A589E4747185}" type="datetimeFigureOut">
              <a:rPr lang="ru-KZ"/>
              <a:pPr>
                <a:defRPr/>
              </a:pPr>
              <a:t>02.08.2024</a:t>
            </a:fld>
            <a:endParaRPr lang="ru-KZ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BA88306-CD73-3CFD-EFE5-451747FB3C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KZ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7EE075D-92D9-A6AB-85B7-399AF7E7F1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F922441-F2E5-4148-9A5E-8E0FDE5B70DF}" type="slidenum">
              <a:rPr lang="ru-KZ"/>
              <a:pPr>
                <a:defRPr/>
              </a:pPr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43451248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ru-KZ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KZ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KZ"/>
          </a:p>
        </p:txBody>
      </p:sp>
      <p:sp>
        <p:nvSpPr>
          <p:cNvPr id="5" name="Дата 3">
            <a:extLst>
              <a:ext uri="{FF2B5EF4-FFF2-40B4-BE49-F238E27FC236}">
                <a16:creationId xmlns:a16="http://schemas.microsoft.com/office/drawing/2014/main" id="{5952570A-B87E-C142-7A89-83CD75F154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D01D1A9-ADBB-42CC-B65E-FC55C7A15105}" type="datetimeFigureOut">
              <a:rPr lang="ru-KZ"/>
              <a:pPr>
                <a:defRPr/>
              </a:pPr>
              <a:t>02.08.2024</a:t>
            </a:fld>
            <a:endParaRPr lang="ru-KZ"/>
          </a:p>
        </p:txBody>
      </p:sp>
      <p:sp>
        <p:nvSpPr>
          <p:cNvPr id="6" name="Нижний колонтитул 4">
            <a:extLst>
              <a:ext uri="{FF2B5EF4-FFF2-40B4-BE49-F238E27FC236}">
                <a16:creationId xmlns:a16="http://schemas.microsoft.com/office/drawing/2014/main" id="{3938A260-D618-F88C-84C3-BA405D9CFB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KZ"/>
          </a:p>
        </p:txBody>
      </p:sp>
      <p:sp>
        <p:nvSpPr>
          <p:cNvPr id="7" name="Номер слайда 5">
            <a:extLst>
              <a:ext uri="{FF2B5EF4-FFF2-40B4-BE49-F238E27FC236}">
                <a16:creationId xmlns:a16="http://schemas.microsoft.com/office/drawing/2014/main" id="{19EA2965-A227-2F4F-29B6-B2803D9954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6BFE38-5FDF-42F3-85C6-99A89A0AB038}" type="slidenum">
              <a:rPr lang="ru-KZ"/>
              <a:pPr>
                <a:defRPr/>
              </a:pPr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152853286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ru-KZ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KZ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KZ"/>
          </a:p>
        </p:txBody>
      </p:sp>
      <p:sp>
        <p:nvSpPr>
          <p:cNvPr id="7" name="Дата 3">
            <a:extLst>
              <a:ext uri="{FF2B5EF4-FFF2-40B4-BE49-F238E27FC236}">
                <a16:creationId xmlns:a16="http://schemas.microsoft.com/office/drawing/2014/main" id="{74A5F7F4-2C95-D5D5-65BE-1B39C7024F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28CE05-4B12-4C27-8775-B6CAF291D21D}" type="datetimeFigureOut">
              <a:rPr lang="ru-KZ"/>
              <a:pPr>
                <a:defRPr/>
              </a:pPr>
              <a:t>02.08.2024</a:t>
            </a:fld>
            <a:endParaRPr lang="ru-KZ"/>
          </a:p>
        </p:txBody>
      </p:sp>
      <p:sp>
        <p:nvSpPr>
          <p:cNvPr id="8" name="Нижний колонтитул 4">
            <a:extLst>
              <a:ext uri="{FF2B5EF4-FFF2-40B4-BE49-F238E27FC236}">
                <a16:creationId xmlns:a16="http://schemas.microsoft.com/office/drawing/2014/main" id="{4B1B3140-9921-5268-745F-67E533E835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KZ"/>
          </a:p>
        </p:txBody>
      </p:sp>
      <p:sp>
        <p:nvSpPr>
          <p:cNvPr id="9" name="Номер слайда 5">
            <a:extLst>
              <a:ext uri="{FF2B5EF4-FFF2-40B4-BE49-F238E27FC236}">
                <a16:creationId xmlns:a16="http://schemas.microsoft.com/office/drawing/2014/main" id="{1A2B0BEC-1424-1F95-7012-1B5087670D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1C6B108-6427-4FA5-8C7D-2E36BB3E2ADE}" type="slidenum">
              <a:rPr lang="ru-KZ"/>
              <a:pPr>
                <a:defRPr/>
              </a:pPr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260966212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ru-KZ"/>
          </a:p>
        </p:txBody>
      </p:sp>
      <p:sp>
        <p:nvSpPr>
          <p:cNvPr id="3" name="Дата 3">
            <a:extLst>
              <a:ext uri="{FF2B5EF4-FFF2-40B4-BE49-F238E27FC236}">
                <a16:creationId xmlns:a16="http://schemas.microsoft.com/office/drawing/2014/main" id="{2089E7F4-38C4-B8FA-FD53-1AB2E36B6F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BC4A66-DC56-4FD7-8517-5C0E320F1BD1}" type="datetimeFigureOut">
              <a:rPr lang="ru-KZ"/>
              <a:pPr>
                <a:defRPr/>
              </a:pPr>
              <a:t>02.08.2024</a:t>
            </a:fld>
            <a:endParaRPr lang="ru-KZ"/>
          </a:p>
        </p:txBody>
      </p:sp>
      <p:sp>
        <p:nvSpPr>
          <p:cNvPr id="4" name="Нижний колонтитул 4">
            <a:extLst>
              <a:ext uri="{FF2B5EF4-FFF2-40B4-BE49-F238E27FC236}">
                <a16:creationId xmlns:a16="http://schemas.microsoft.com/office/drawing/2014/main" id="{1FC5EEFC-1183-C739-1ACD-D113EA2996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KZ"/>
          </a:p>
        </p:txBody>
      </p:sp>
      <p:sp>
        <p:nvSpPr>
          <p:cNvPr id="5" name="Номер слайда 5">
            <a:extLst>
              <a:ext uri="{FF2B5EF4-FFF2-40B4-BE49-F238E27FC236}">
                <a16:creationId xmlns:a16="http://schemas.microsoft.com/office/drawing/2014/main" id="{6DD161A9-6595-D11D-8BDE-89635E782D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ADDBF78-8CA7-4B03-B3F1-F0B37EC3E040}" type="slidenum">
              <a:rPr lang="ru-KZ"/>
              <a:pPr>
                <a:defRPr/>
              </a:pPr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81788640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>
            <a:extLst>
              <a:ext uri="{FF2B5EF4-FFF2-40B4-BE49-F238E27FC236}">
                <a16:creationId xmlns:a16="http://schemas.microsoft.com/office/drawing/2014/main" id="{4832C5DF-CD99-AF15-4300-3E43D8C1EA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C1D1EC-A8E9-4424-A98C-9243AEB7FAAA}" type="datetimeFigureOut">
              <a:rPr lang="ru-KZ"/>
              <a:pPr>
                <a:defRPr/>
              </a:pPr>
              <a:t>02.08.2024</a:t>
            </a:fld>
            <a:endParaRPr lang="ru-KZ"/>
          </a:p>
        </p:txBody>
      </p:sp>
      <p:sp>
        <p:nvSpPr>
          <p:cNvPr id="3" name="Нижний колонтитул 4">
            <a:extLst>
              <a:ext uri="{FF2B5EF4-FFF2-40B4-BE49-F238E27FC236}">
                <a16:creationId xmlns:a16="http://schemas.microsoft.com/office/drawing/2014/main" id="{B4EC7A23-DE4C-A10C-58F9-AFB1109AE2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KZ"/>
          </a:p>
        </p:txBody>
      </p:sp>
      <p:sp>
        <p:nvSpPr>
          <p:cNvPr id="4" name="Номер слайда 5">
            <a:extLst>
              <a:ext uri="{FF2B5EF4-FFF2-40B4-BE49-F238E27FC236}">
                <a16:creationId xmlns:a16="http://schemas.microsoft.com/office/drawing/2014/main" id="{1037E1EF-066F-2756-6CC1-992FAB87C5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86822E-5E10-4E2A-93EC-56C4672E17C7}" type="slidenum">
              <a:rPr lang="ru-KZ"/>
              <a:pPr>
                <a:defRPr/>
              </a:pPr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7556774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ru-KZ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KZ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3">
            <a:extLst>
              <a:ext uri="{FF2B5EF4-FFF2-40B4-BE49-F238E27FC236}">
                <a16:creationId xmlns:a16="http://schemas.microsoft.com/office/drawing/2014/main" id="{3E1625F6-57A3-FADF-2EF3-F7E0A5C18D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3D52B66-4C45-456E-8E51-B2D1A99B5CDA}" type="datetimeFigureOut">
              <a:rPr lang="ru-KZ"/>
              <a:pPr>
                <a:defRPr/>
              </a:pPr>
              <a:t>02.08.2024</a:t>
            </a:fld>
            <a:endParaRPr lang="ru-KZ"/>
          </a:p>
        </p:txBody>
      </p:sp>
      <p:sp>
        <p:nvSpPr>
          <p:cNvPr id="6" name="Нижний колонтитул 4">
            <a:extLst>
              <a:ext uri="{FF2B5EF4-FFF2-40B4-BE49-F238E27FC236}">
                <a16:creationId xmlns:a16="http://schemas.microsoft.com/office/drawing/2014/main" id="{84FAD344-842A-7008-E93F-E6565AE6DC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KZ"/>
          </a:p>
        </p:txBody>
      </p:sp>
      <p:sp>
        <p:nvSpPr>
          <p:cNvPr id="7" name="Номер слайда 5">
            <a:extLst>
              <a:ext uri="{FF2B5EF4-FFF2-40B4-BE49-F238E27FC236}">
                <a16:creationId xmlns:a16="http://schemas.microsoft.com/office/drawing/2014/main" id="{836ECC31-4889-6D08-8DD1-C2E9B2949B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8D13EFA-D040-4E2C-916D-B203DE3BB0FD}" type="slidenum">
              <a:rPr lang="ru-KZ"/>
              <a:pPr>
                <a:defRPr/>
              </a:pPr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395475366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ru-KZ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KZ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3">
            <a:extLst>
              <a:ext uri="{FF2B5EF4-FFF2-40B4-BE49-F238E27FC236}">
                <a16:creationId xmlns:a16="http://schemas.microsoft.com/office/drawing/2014/main" id="{86E672D4-9EC9-0063-C44C-8B12EC67D5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A79E98-986B-40BC-828A-7EB21F575F17}" type="datetimeFigureOut">
              <a:rPr lang="ru-KZ"/>
              <a:pPr>
                <a:defRPr/>
              </a:pPr>
              <a:t>02.08.2024</a:t>
            </a:fld>
            <a:endParaRPr lang="ru-KZ"/>
          </a:p>
        </p:txBody>
      </p:sp>
      <p:sp>
        <p:nvSpPr>
          <p:cNvPr id="6" name="Нижний колонтитул 4">
            <a:extLst>
              <a:ext uri="{FF2B5EF4-FFF2-40B4-BE49-F238E27FC236}">
                <a16:creationId xmlns:a16="http://schemas.microsoft.com/office/drawing/2014/main" id="{FCB7AB11-006E-3B20-CC34-3C1A9F5D8F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KZ"/>
          </a:p>
        </p:txBody>
      </p:sp>
      <p:sp>
        <p:nvSpPr>
          <p:cNvPr id="7" name="Номер слайда 5">
            <a:extLst>
              <a:ext uri="{FF2B5EF4-FFF2-40B4-BE49-F238E27FC236}">
                <a16:creationId xmlns:a16="http://schemas.microsoft.com/office/drawing/2014/main" id="{DFBCDB93-0F73-0F38-1610-1925031D28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7D36F9B-D6DF-4996-814A-F93649B53AEE}" type="slidenum">
              <a:rPr lang="ru-KZ"/>
              <a:pPr>
                <a:defRPr/>
              </a:pPr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366870379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ru-KZ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KZ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09A1B7B-1D08-1C7E-A490-338D1FD3D7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10568E-182D-40AA-B033-A24FE05EE59D}" type="datetimeFigureOut">
              <a:rPr lang="ru-KZ"/>
              <a:pPr>
                <a:defRPr/>
              </a:pPr>
              <a:t>02.08.2024</a:t>
            </a:fld>
            <a:endParaRPr lang="ru-KZ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D0F2A2F-EB3C-CE51-2EE8-E238B61D88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KZ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52EF1AB-10E8-7B0B-21E8-10D71EE37C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9FCB464-6202-4B69-AF5F-F01AA9C8EBB1}" type="slidenum">
              <a:rPr lang="ru-KZ"/>
              <a:pPr>
                <a:defRPr/>
              </a:pPr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71071948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ru-KZ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KZ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C777F54-F8A0-FA40-9A9D-9C4CA2FC3D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4F25FA6-E783-4F12-809D-E4B17A8F09A4}" type="datetimeFigureOut">
              <a:rPr lang="ru-KZ"/>
              <a:pPr>
                <a:defRPr/>
              </a:pPr>
              <a:t>02.08.2024</a:t>
            </a:fld>
            <a:endParaRPr lang="ru-KZ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FC6581E-B0D4-C145-7603-91AC588F01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KZ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4519AB5-3C49-6E71-FF9A-E052F3EAF6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4C20D0-EDA9-4233-A2CC-F8EBD8FBA497}" type="slidenum">
              <a:rPr lang="ru-KZ"/>
              <a:pPr>
                <a:defRPr/>
              </a:pPr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164727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02.08.2024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>
            <a:extLst>
              <a:ext uri="{FF2B5EF4-FFF2-40B4-BE49-F238E27FC236}">
                <a16:creationId xmlns:a16="http://schemas.microsoft.com/office/drawing/2014/main" id="{55027455-785B-8657-A17F-DA2E026A6A9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28650" y="365125"/>
            <a:ext cx="78867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KZ"/>
              <a:t>Образец заголовка</a:t>
            </a:r>
            <a:endParaRPr lang="ru-KZ" altLang="ru-KZ"/>
          </a:p>
        </p:txBody>
      </p:sp>
      <p:sp>
        <p:nvSpPr>
          <p:cNvPr id="1027" name="Текст 2">
            <a:extLst>
              <a:ext uri="{FF2B5EF4-FFF2-40B4-BE49-F238E27FC236}">
                <a16:creationId xmlns:a16="http://schemas.microsoft.com/office/drawing/2014/main" id="{A48E7E4A-4641-FE9E-9D61-11ECDCA13A8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28650" y="1825625"/>
            <a:ext cx="78867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KZ"/>
              <a:t>Образец текста</a:t>
            </a:r>
          </a:p>
          <a:p>
            <a:pPr lvl="1"/>
            <a:r>
              <a:rPr lang="ru-RU" altLang="ru-KZ"/>
              <a:t>Второй уровень</a:t>
            </a:r>
          </a:p>
          <a:p>
            <a:pPr lvl="2"/>
            <a:r>
              <a:rPr lang="ru-RU" altLang="ru-KZ"/>
              <a:t>Третий уровень</a:t>
            </a:r>
          </a:p>
          <a:p>
            <a:pPr lvl="3"/>
            <a:r>
              <a:rPr lang="ru-RU" altLang="ru-KZ"/>
              <a:t>Четвертый уровень</a:t>
            </a:r>
          </a:p>
          <a:p>
            <a:pPr lvl="4"/>
            <a:r>
              <a:rPr lang="ru-RU" altLang="ru-KZ"/>
              <a:t>Пятый уровень</a:t>
            </a:r>
            <a:endParaRPr lang="ru-KZ" altLang="ru-KZ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0633B7F-EB0D-104A-EC7F-8FCBC86A41C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7E39F3E8-F87C-4985-BC6E-EC1D54EEB09D}" type="datetimeFigureOut">
              <a:rPr lang="ru-KZ"/>
              <a:pPr>
                <a:defRPr/>
              </a:pPr>
              <a:t>02.08.2024</a:t>
            </a:fld>
            <a:endParaRPr lang="ru-KZ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7D649B5-A0CD-234B-C7EE-7B54454DBD4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KZ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908EEE2-D80C-8BAC-3776-AAE1CBF3286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FDEAC8AE-2EB3-4A51-9347-5EC734DF9993}" type="slidenum">
              <a:rPr lang="ru-KZ"/>
              <a:pPr>
                <a:defRPr/>
              </a:pPr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19464459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K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2CE36833-25DF-7AAB-6512-8C3FC256A743}"/>
              </a:ext>
            </a:extLst>
          </p:cNvPr>
          <p:cNvSpPr/>
          <p:nvPr/>
        </p:nvSpPr>
        <p:spPr>
          <a:xfrm>
            <a:off x="0" y="1916832"/>
            <a:ext cx="9144000" cy="156733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KZ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C7B23F1-706C-2B62-30FB-BB9381961750}"/>
              </a:ext>
            </a:extLst>
          </p:cNvPr>
          <p:cNvSpPr txBox="1"/>
          <p:nvPr/>
        </p:nvSpPr>
        <p:spPr>
          <a:xfrm>
            <a:off x="0" y="1988840"/>
            <a:ext cx="9144000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800" b="1" dirty="0">
                <a:solidFill>
                  <a:schemeClr val="accent1">
                    <a:lumMod val="75000"/>
                  </a:schemeClr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Учебные модули и материалы для PR-специалистов промышленных компаний и журналистов по вопросам декарбонизации</a:t>
            </a:r>
            <a:endParaRPr lang="ru-KZ" sz="2800" b="1" dirty="0">
              <a:solidFill>
                <a:schemeClr val="accent1">
                  <a:lumMod val="75000"/>
                </a:schemeClr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DCB5D8B-F9E5-4D78-3439-C7E7200387B9}"/>
              </a:ext>
            </a:extLst>
          </p:cNvPr>
          <p:cNvSpPr txBox="1"/>
          <p:nvPr/>
        </p:nvSpPr>
        <p:spPr>
          <a:xfrm>
            <a:off x="0" y="6228278"/>
            <a:ext cx="914400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6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Астана, 2024 год</a:t>
            </a:r>
            <a:endParaRPr lang="ru-KZ" sz="1600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0BB2CB07-984A-3AD1-5438-94CFBD016C7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56176" y="3789040"/>
            <a:ext cx="2232853" cy="19966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15533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701A3F3F-3597-B238-8A44-33588EE23DF4}"/>
              </a:ext>
            </a:extLst>
          </p:cNvPr>
          <p:cNvSpPr/>
          <p:nvPr/>
        </p:nvSpPr>
        <p:spPr>
          <a:xfrm>
            <a:off x="0" y="609600"/>
            <a:ext cx="9144000" cy="47625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KZ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C13336A2-FD57-627A-3DA6-9DF400BF9F58}"/>
              </a:ext>
            </a:extLst>
          </p:cNvPr>
          <p:cNvSpPr/>
          <p:nvPr/>
        </p:nvSpPr>
        <p:spPr>
          <a:xfrm>
            <a:off x="971602" y="5638009"/>
            <a:ext cx="1816856" cy="950101"/>
          </a:xfrm>
          <a:prstGeom prst="rect">
            <a:avLst/>
          </a:prstGeom>
          <a:solidFill>
            <a:sysClr val="window" lastClr="FFFFFF"/>
          </a:solidFill>
          <a:ln w="12700" cap="flat" cmpd="sng" algn="ctr">
            <a:solidFill>
              <a:srgbClr val="5B9BD5">
                <a:lumMod val="20000"/>
                <a:lumOff val="8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KZ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</a:endParaRP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67DB46C1-5EC9-077C-DAA3-08DB67D26C2D}"/>
              </a:ext>
            </a:extLst>
          </p:cNvPr>
          <p:cNvSpPr/>
          <p:nvPr/>
        </p:nvSpPr>
        <p:spPr>
          <a:xfrm>
            <a:off x="975790" y="956174"/>
            <a:ext cx="1816856" cy="738664"/>
          </a:xfrm>
          <a:prstGeom prst="rect">
            <a:avLst/>
          </a:prstGeom>
          <a:solidFill>
            <a:sysClr val="window" lastClr="FFFFFF"/>
          </a:solidFill>
          <a:ln w="12700" cap="flat" cmpd="sng" algn="ctr">
            <a:solidFill>
              <a:srgbClr val="5B9BD5">
                <a:lumMod val="20000"/>
                <a:lumOff val="8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KZ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</a:endParaRP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76E6539C-FE39-5C8F-51A7-1B5738C4DDBF}"/>
              </a:ext>
            </a:extLst>
          </p:cNvPr>
          <p:cNvSpPr/>
          <p:nvPr/>
        </p:nvSpPr>
        <p:spPr>
          <a:xfrm>
            <a:off x="2796834" y="4392306"/>
            <a:ext cx="5605916" cy="877609"/>
          </a:xfrm>
          <a:prstGeom prst="rect">
            <a:avLst/>
          </a:prstGeom>
          <a:solidFill>
            <a:srgbClr val="4F81BD">
              <a:lumMod val="20000"/>
              <a:lumOff val="80000"/>
            </a:srgbClr>
          </a:solidFill>
          <a:ln w="25400" cap="flat" cmpd="sng" algn="ctr">
            <a:solidFill>
              <a:srgbClr val="4F81BD">
                <a:lumMod val="20000"/>
                <a:lumOff val="8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KZ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</a:endParaRP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0F51D45A-9BB7-E437-59B3-52F626BF38CF}"/>
              </a:ext>
            </a:extLst>
          </p:cNvPr>
          <p:cNvSpPr/>
          <p:nvPr/>
        </p:nvSpPr>
        <p:spPr>
          <a:xfrm>
            <a:off x="2788458" y="3116722"/>
            <a:ext cx="5605916" cy="940289"/>
          </a:xfrm>
          <a:prstGeom prst="rect">
            <a:avLst/>
          </a:prstGeom>
          <a:solidFill>
            <a:srgbClr val="4F81BD">
              <a:lumMod val="20000"/>
              <a:lumOff val="80000"/>
            </a:srgbClr>
          </a:solidFill>
          <a:ln w="25400" cap="flat" cmpd="sng" algn="ctr">
            <a:solidFill>
              <a:srgbClr val="4F81BD">
                <a:lumMod val="20000"/>
                <a:lumOff val="8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KZ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</a:endParaRP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C789D505-A23C-661C-E065-AE0ACE7E9045}"/>
              </a:ext>
            </a:extLst>
          </p:cNvPr>
          <p:cNvSpPr/>
          <p:nvPr/>
        </p:nvSpPr>
        <p:spPr>
          <a:xfrm>
            <a:off x="2792646" y="2038541"/>
            <a:ext cx="5605916" cy="735554"/>
          </a:xfrm>
          <a:prstGeom prst="rect">
            <a:avLst/>
          </a:prstGeom>
          <a:solidFill>
            <a:srgbClr val="4F81BD">
              <a:lumMod val="20000"/>
              <a:lumOff val="80000"/>
            </a:srgbClr>
          </a:solidFill>
          <a:ln w="25400" cap="flat" cmpd="sng" algn="ctr">
            <a:solidFill>
              <a:srgbClr val="4F81BD">
                <a:lumMod val="20000"/>
                <a:lumOff val="8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KZ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</a:endParaRPr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4315CDF5-E073-35D7-6C61-D1FC1BD66213}"/>
              </a:ext>
            </a:extLst>
          </p:cNvPr>
          <p:cNvSpPr/>
          <p:nvPr/>
        </p:nvSpPr>
        <p:spPr>
          <a:xfrm>
            <a:off x="2788458" y="954515"/>
            <a:ext cx="5605916" cy="735554"/>
          </a:xfrm>
          <a:prstGeom prst="rect">
            <a:avLst/>
          </a:prstGeom>
          <a:solidFill>
            <a:srgbClr val="4F81BD">
              <a:lumMod val="20000"/>
              <a:lumOff val="80000"/>
            </a:srgbClr>
          </a:solidFill>
          <a:ln w="25400" cap="flat" cmpd="sng" algn="ctr">
            <a:solidFill>
              <a:srgbClr val="4F81BD">
                <a:lumMod val="20000"/>
                <a:lumOff val="8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KZ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</a:endParaRPr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3A7D344C-31CC-5B2C-BFBA-97D5DFA65F0B}"/>
              </a:ext>
            </a:extLst>
          </p:cNvPr>
          <p:cNvSpPr/>
          <p:nvPr/>
        </p:nvSpPr>
        <p:spPr>
          <a:xfrm>
            <a:off x="975790" y="2034204"/>
            <a:ext cx="1816856" cy="746304"/>
          </a:xfrm>
          <a:prstGeom prst="rect">
            <a:avLst/>
          </a:prstGeom>
          <a:solidFill>
            <a:sysClr val="window" lastClr="FFFFFF"/>
          </a:solidFill>
          <a:ln w="12700" cap="flat" cmpd="sng" algn="ctr">
            <a:solidFill>
              <a:srgbClr val="5B9BD5">
                <a:lumMod val="20000"/>
                <a:lumOff val="8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KZ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663CF09C-838F-B377-6C46-D0F0E2C8F083}"/>
              </a:ext>
            </a:extLst>
          </p:cNvPr>
          <p:cNvSpPr txBox="1"/>
          <p:nvPr/>
        </p:nvSpPr>
        <p:spPr>
          <a:xfrm>
            <a:off x="2792646" y="3095496"/>
            <a:ext cx="5605916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457200">
              <a:defRPr/>
            </a:pPr>
            <a:r>
              <a:rPr lang="ru-RU" b="1" kern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Обучение и регулярное повышение навыков ответственных специалистов по вопросам декарбонизации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C0575136-8F77-EE61-C29E-68A481323C6D}"/>
              </a:ext>
            </a:extLst>
          </p:cNvPr>
          <p:cNvSpPr txBox="1"/>
          <p:nvPr/>
        </p:nvSpPr>
        <p:spPr>
          <a:xfrm>
            <a:off x="2792646" y="954515"/>
            <a:ext cx="560591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457200">
              <a:defRPr/>
            </a:pPr>
            <a:r>
              <a:rPr lang="ru-RU" b="1" kern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Информационное сопровождение политики декарбонизации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0803350A-4A2A-0967-9A82-D4983BBDE40F}"/>
              </a:ext>
            </a:extLst>
          </p:cNvPr>
          <p:cNvSpPr txBox="1"/>
          <p:nvPr/>
        </p:nvSpPr>
        <p:spPr>
          <a:xfrm>
            <a:off x="2792646" y="2076039"/>
            <a:ext cx="560591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457200">
              <a:defRPr/>
            </a:pPr>
            <a:r>
              <a:rPr lang="ru-RU" b="1" kern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Методологическая поддержка в продвижении вопросов декарбонизации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CBA3B63-8BE0-E114-DF68-F1158DFF344F}"/>
              </a:ext>
            </a:extLst>
          </p:cNvPr>
          <p:cNvSpPr txBox="1"/>
          <p:nvPr/>
        </p:nvSpPr>
        <p:spPr>
          <a:xfrm>
            <a:off x="2792646" y="4358460"/>
            <a:ext cx="5605916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457200">
              <a:defRPr/>
            </a:pPr>
            <a:r>
              <a:rPr lang="ru-RU" b="1" kern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Стимулирование и поощрение лидеров в области продвижения политики декарбонизации</a:t>
            </a:r>
          </a:p>
        </p:txBody>
      </p:sp>
      <p:sp>
        <p:nvSpPr>
          <p:cNvPr id="22" name="Прямоугольник 21">
            <a:extLst>
              <a:ext uri="{FF2B5EF4-FFF2-40B4-BE49-F238E27FC236}">
                <a16:creationId xmlns:a16="http://schemas.microsoft.com/office/drawing/2014/main" id="{A38F574E-4425-2B10-B15E-F7430237C404}"/>
              </a:ext>
            </a:extLst>
          </p:cNvPr>
          <p:cNvSpPr/>
          <p:nvPr/>
        </p:nvSpPr>
        <p:spPr>
          <a:xfrm>
            <a:off x="975790" y="3106910"/>
            <a:ext cx="1816856" cy="950101"/>
          </a:xfrm>
          <a:prstGeom prst="rect">
            <a:avLst/>
          </a:prstGeom>
          <a:solidFill>
            <a:sysClr val="window" lastClr="FFFFFF"/>
          </a:solidFill>
          <a:ln w="12700" cap="flat" cmpd="sng" algn="ctr">
            <a:solidFill>
              <a:srgbClr val="5B9BD5">
                <a:lumMod val="20000"/>
                <a:lumOff val="8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KZ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</a:endParaRPr>
          </a:p>
        </p:txBody>
      </p:sp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283BBFA1-1EDC-5526-3A52-0C7467586047}"/>
              </a:ext>
            </a:extLst>
          </p:cNvPr>
          <p:cNvSpPr/>
          <p:nvPr/>
        </p:nvSpPr>
        <p:spPr>
          <a:xfrm>
            <a:off x="971600" y="4383414"/>
            <a:ext cx="1816856" cy="898376"/>
          </a:xfrm>
          <a:prstGeom prst="rect">
            <a:avLst/>
          </a:prstGeom>
          <a:solidFill>
            <a:sysClr val="window" lastClr="FFFFFF"/>
          </a:solidFill>
          <a:ln w="12700" cap="flat" cmpd="sng" algn="ctr">
            <a:solidFill>
              <a:srgbClr val="5B9BD5">
                <a:lumMod val="20000"/>
                <a:lumOff val="8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KZ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</a:endParaRPr>
          </a:p>
        </p:txBody>
      </p:sp>
      <p:pic>
        <p:nvPicPr>
          <p:cNvPr id="24" name="Рисунок 23">
            <a:extLst>
              <a:ext uri="{FF2B5EF4-FFF2-40B4-BE49-F238E27FC236}">
                <a16:creationId xmlns:a16="http://schemas.microsoft.com/office/drawing/2014/main" id="{DE21BBDD-F8F7-07FE-9053-13005517320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0726" y="5717712"/>
            <a:ext cx="1518604" cy="820565"/>
          </a:xfrm>
          <a:prstGeom prst="rect">
            <a:avLst/>
          </a:prstGeom>
        </p:spPr>
      </p:pic>
      <p:sp>
        <p:nvSpPr>
          <p:cNvPr id="25" name="Прямоугольник 24">
            <a:extLst>
              <a:ext uri="{FF2B5EF4-FFF2-40B4-BE49-F238E27FC236}">
                <a16:creationId xmlns:a16="http://schemas.microsoft.com/office/drawing/2014/main" id="{4E2EE745-89E7-04AB-4CED-E2CD971F004B}"/>
              </a:ext>
            </a:extLst>
          </p:cNvPr>
          <p:cNvSpPr/>
          <p:nvPr/>
        </p:nvSpPr>
        <p:spPr>
          <a:xfrm>
            <a:off x="2796834" y="5649376"/>
            <a:ext cx="5605916" cy="923329"/>
          </a:xfrm>
          <a:prstGeom prst="rect">
            <a:avLst/>
          </a:prstGeom>
          <a:solidFill>
            <a:srgbClr val="4F81BD">
              <a:lumMod val="20000"/>
              <a:lumOff val="80000"/>
            </a:srgbClr>
          </a:solidFill>
          <a:ln w="25400" cap="flat" cmpd="sng" algn="ctr">
            <a:solidFill>
              <a:srgbClr val="4F81BD">
                <a:lumMod val="20000"/>
                <a:lumOff val="8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KZ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BFB1017F-8D4E-E4B2-6C44-D7D8DAEB7193}"/>
              </a:ext>
            </a:extLst>
          </p:cNvPr>
          <p:cNvSpPr txBox="1"/>
          <p:nvPr/>
        </p:nvSpPr>
        <p:spPr>
          <a:xfrm>
            <a:off x="2792646" y="5666330"/>
            <a:ext cx="5605916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457200">
              <a:defRPr/>
            </a:pPr>
            <a:r>
              <a:rPr lang="ru-RU" b="1" kern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Мониторинг результатов и постоянное совершенствование медиа-политики по вопросам декарбонизации</a:t>
            </a:r>
          </a:p>
        </p:txBody>
      </p:sp>
      <p:pic>
        <p:nvPicPr>
          <p:cNvPr id="28" name="Рисунок 27">
            <a:extLst>
              <a:ext uri="{FF2B5EF4-FFF2-40B4-BE49-F238E27FC236}">
                <a16:creationId xmlns:a16="http://schemas.microsoft.com/office/drawing/2014/main" id="{3EA6DB7B-9BDC-6633-C20B-E6BE2DAB6EA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20726" y="3190148"/>
            <a:ext cx="1457125" cy="790039"/>
          </a:xfrm>
          <a:prstGeom prst="rect">
            <a:avLst/>
          </a:prstGeom>
        </p:spPr>
      </p:pic>
      <p:pic>
        <p:nvPicPr>
          <p:cNvPr id="29" name="Рисунок 28">
            <a:extLst>
              <a:ext uri="{FF2B5EF4-FFF2-40B4-BE49-F238E27FC236}">
                <a16:creationId xmlns:a16="http://schemas.microsoft.com/office/drawing/2014/main" id="{DD98019C-C1CA-6EFC-9772-585DB35929F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79257" y="4392833"/>
            <a:ext cx="940062" cy="856685"/>
          </a:xfrm>
          <a:prstGeom prst="rect">
            <a:avLst/>
          </a:prstGeom>
        </p:spPr>
      </p:pic>
      <p:pic>
        <p:nvPicPr>
          <p:cNvPr id="30" name="Рисунок 29">
            <a:extLst>
              <a:ext uri="{FF2B5EF4-FFF2-40B4-BE49-F238E27FC236}">
                <a16:creationId xmlns:a16="http://schemas.microsoft.com/office/drawing/2014/main" id="{D8B880CB-4AE7-4B07-785C-B513E72583B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20727" y="2048062"/>
            <a:ext cx="1339696" cy="703174"/>
          </a:xfrm>
          <a:prstGeom prst="rect">
            <a:avLst/>
          </a:prstGeom>
        </p:spPr>
      </p:pic>
      <p:pic>
        <p:nvPicPr>
          <p:cNvPr id="32" name="Рисунок 31">
            <a:extLst>
              <a:ext uri="{FF2B5EF4-FFF2-40B4-BE49-F238E27FC236}">
                <a16:creationId xmlns:a16="http://schemas.microsoft.com/office/drawing/2014/main" id="{887AC2F8-5078-123F-3FD6-820263E3E6F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261286" y="983543"/>
            <a:ext cx="1237483" cy="688269"/>
          </a:xfrm>
          <a:prstGeom prst="rect">
            <a:avLst/>
          </a:prstGeom>
        </p:spPr>
      </p:pic>
      <p:sp>
        <p:nvSpPr>
          <p:cNvPr id="36" name="Подзаголовок 2">
            <a:extLst>
              <a:ext uri="{FF2B5EF4-FFF2-40B4-BE49-F238E27FC236}">
                <a16:creationId xmlns:a16="http://schemas.microsoft.com/office/drawing/2014/main" id="{2E274C78-EE43-2F9E-472E-867328CA0E8B}"/>
              </a:ext>
            </a:extLst>
          </p:cNvPr>
          <p:cNvSpPr txBox="1">
            <a:spLocks/>
          </p:cNvSpPr>
          <p:nvPr/>
        </p:nvSpPr>
        <p:spPr>
          <a:xfrm>
            <a:off x="107504" y="116632"/>
            <a:ext cx="8712968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ru-RU"/>
            </a:defPPr>
            <a:lvl1pPr marR="0" lvl="0" indent="0" algn="ctr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sz="2000" b="1">
                <a:solidFill>
                  <a:srgbClr val="1F4E79"/>
                </a:solidFill>
                <a:latin typeface="Arial Black" panose="020B0A04020102020204" pitchFamily="34" charset="0"/>
                <a:cs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latin typeface="Calibri" panose="020F0502020204030204" pitchFamily="34" charset="0"/>
              </a:defRPr>
            </a:lvl9pPr>
          </a:lstStyle>
          <a:p>
            <a:r>
              <a:rPr lang="ru-RU" dirty="0"/>
              <a:t>Ключевые направления национальной медиа стратегии</a:t>
            </a:r>
            <a:endParaRPr lang="x-none" dirty="0"/>
          </a:p>
        </p:txBody>
      </p:sp>
    </p:spTree>
    <p:extLst>
      <p:ext uri="{BB962C8B-B14F-4D97-AF65-F5344CB8AC3E}">
        <p14:creationId xmlns:p14="http://schemas.microsoft.com/office/powerpoint/2010/main" val="17925283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701A3F3F-3597-B238-8A44-33588EE23DF4}"/>
              </a:ext>
            </a:extLst>
          </p:cNvPr>
          <p:cNvSpPr/>
          <p:nvPr/>
        </p:nvSpPr>
        <p:spPr>
          <a:xfrm>
            <a:off x="0" y="609600"/>
            <a:ext cx="9144000" cy="47625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KZ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6" name="Подзаголовок 2">
            <a:extLst>
              <a:ext uri="{FF2B5EF4-FFF2-40B4-BE49-F238E27FC236}">
                <a16:creationId xmlns:a16="http://schemas.microsoft.com/office/drawing/2014/main" id="{2E274C78-EE43-2F9E-472E-867328CA0E8B}"/>
              </a:ext>
            </a:extLst>
          </p:cNvPr>
          <p:cNvSpPr txBox="1">
            <a:spLocks/>
          </p:cNvSpPr>
          <p:nvPr/>
        </p:nvSpPr>
        <p:spPr>
          <a:xfrm>
            <a:off x="107504" y="116632"/>
            <a:ext cx="8712968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ru-RU"/>
            </a:defPPr>
            <a:lvl1pPr marR="0" lvl="0" indent="0" algn="ctr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sz="2000" b="1">
                <a:solidFill>
                  <a:srgbClr val="1F4E79"/>
                </a:solidFill>
                <a:latin typeface="Arial Black" panose="020B0A04020102020204" pitchFamily="34" charset="0"/>
                <a:cs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latin typeface="Calibri" panose="020F0502020204030204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1F4E79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Arial" panose="020B0604020202020204" pitchFamily="34" charset="0"/>
              </a:rPr>
              <a:t>План действий по национальной медиа стратегии</a:t>
            </a:r>
            <a:endParaRPr kumimoji="0" lang="x-none" sz="2000" b="1" i="0" u="none" strike="noStrike" kern="1200" cap="none" spc="0" normalizeH="0" baseline="0" noProof="0" dirty="0">
              <a:ln>
                <a:noFill/>
              </a:ln>
              <a:solidFill>
                <a:srgbClr val="1F4E79"/>
              </a:solidFill>
              <a:effectLst/>
              <a:uLnTx/>
              <a:uFillTx/>
              <a:latin typeface="Arial Black" panose="020B0A04020102020204" pitchFamily="34" charset="0"/>
              <a:ea typeface="+mn-ea"/>
              <a:cs typeface="Arial" panose="020B0604020202020204" pitchFamily="34" charset="0"/>
            </a:endParaRPr>
          </a:p>
        </p:txBody>
      </p:sp>
      <p:graphicFrame>
        <p:nvGraphicFramePr>
          <p:cNvPr id="3" name="Таблица 2">
            <a:extLst>
              <a:ext uri="{FF2B5EF4-FFF2-40B4-BE49-F238E27FC236}">
                <a16:creationId xmlns:a16="http://schemas.microsoft.com/office/drawing/2014/main" id="{4FF548CF-66FD-2007-E312-97ED7F91C89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10803344"/>
              </p:ext>
            </p:extLst>
          </p:nvPr>
        </p:nvGraphicFramePr>
        <p:xfrm>
          <a:off x="179512" y="801300"/>
          <a:ext cx="8784976" cy="5904359"/>
        </p:xfrm>
        <a:graphic>
          <a:graphicData uri="http://schemas.openxmlformats.org/drawingml/2006/table">
            <a:tbl>
              <a:tblPr firstRow="1" firstCol="1" bandRow="1"/>
              <a:tblGrid>
                <a:gridCol w="403146">
                  <a:extLst>
                    <a:ext uri="{9D8B030D-6E8A-4147-A177-3AD203B41FA5}">
                      <a16:colId xmlns:a16="http://schemas.microsoft.com/office/drawing/2014/main" val="1914230750"/>
                    </a:ext>
                  </a:extLst>
                </a:gridCol>
                <a:gridCol w="4061350">
                  <a:extLst>
                    <a:ext uri="{9D8B030D-6E8A-4147-A177-3AD203B41FA5}">
                      <a16:colId xmlns:a16="http://schemas.microsoft.com/office/drawing/2014/main" val="3141472322"/>
                    </a:ext>
                  </a:extLst>
                </a:gridCol>
                <a:gridCol w="1584176">
                  <a:extLst>
                    <a:ext uri="{9D8B030D-6E8A-4147-A177-3AD203B41FA5}">
                      <a16:colId xmlns:a16="http://schemas.microsoft.com/office/drawing/2014/main" val="4236154215"/>
                    </a:ext>
                  </a:extLst>
                </a:gridCol>
                <a:gridCol w="1296929">
                  <a:extLst>
                    <a:ext uri="{9D8B030D-6E8A-4147-A177-3AD203B41FA5}">
                      <a16:colId xmlns:a16="http://schemas.microsoft.com/office/drawing/2014/main" val="4234770350"/>
                    </a:ext>
                  </a:extLst>
                </a:gridCol>
                <a:gridCol w="1439375">
                  <a:extLst>
                    <a:ext uri="{9D8B030D-6E8A-4147-A177-3AD203B41FA5}">
                      <a16:colId xmlns:a16="http://schemas.microsoft.com/office/drawing/2014/main" val="1524588568"/>
                    </a:ext>
                  </a:extLst>
                </a:gridCol>
              </a:tblGrid>
              <a:tr h="7762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b="1" kern="100" dirty="0">
                          <a:solidFill>
                            <a:srgbClr val="000000"/>
                          </a:solidFill>
                          <a:effectLst/>
                          <a:highlight>
                            <a:srgbClr val="C5E0B3"/>
                          </a:highlight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№</a:t>
                      </a:r>
                      <a:endParaRPr lang="ru-KZ" sz="1400" kern="100" dirty="0">
                        <a:effectLst/>
                        <a:highlight>
                          <a:srgbClr val="C5E0B3"/>
                        </a:highlight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0648" marR="2064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E0B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b="1" kern="100" dirty="0">
                          <a:solidFill>
                            <a:srgbClr val="000000"/>
                          </a:solidFill>
                          <a:effectLst/>
                          <a:highlight>
                            <a:srgbClr val="C5E0B3"/>
                          </a:highlight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Мероприятие</a:t>
                      </a:r>
                      <a:endParaRPr lang="ru-KZ" sz="1400" kern="100" dirty="0">
                        <a:effectLst/>
                        <a:highlight>
                          <a:srgbClr val="C5E0B3"/>
                        </a:highlight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0648" marR="2064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E0B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b="1" kern="100" dirty="0">
                          <a:solidFill>
                            <a:srgbClr val="000000"/>
                          </a:solidFill>
                          <a:effectLst/>
                          <a:highlight>
                            <a:srgbClr val="C5E0B3"/>
                          </a:highlight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Форма завершения</a:t>
                      </a:r>
                      <a:endParaRPr lang="ru-KZ" sz="1400" kern="100" dirty="0">
                        <a:effectLst/>
                        <a:highlight>
                          <a:srgbClr val="C5E0B3"/>
                        </a:highlight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0648" marR="2064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E0B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b="1" kern="100" dirty="0">
                          <a:solidFill>
                            <a:srgbClr val="000000"/>
                          </a:solidFill>
                          <a:effectLst/>
                          <a:highlight>
                            <a:srgbClr val="C5E0B3"/>
                          </a:highlight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Срок выполнения</a:t>
                      </a:r>
                      <a:endParaRPr lang="ru-KZ" sz="1400" kern="100" dirty="0">
                        <a:effectLst/>
                        <a:highlight>
                          <a:srgbClr val="C5E0B3"/>
                        </a:highlight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0648" marR="2064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E0B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b="1" kern="100" dirty="0">
                          <a:solidFill>
                            <a:srgbClr val="000000"/>
                          </a:solidFill>
                          <a:effectLst/>
                          <a:highlight>
                            <a:srgbClr val="C5E0B3"/>
                          </a:highlight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Ответственные</a:t>
                      </a:r>
                      <a:endParaRPr lang="ru-KZ" sz="1400" kern="100" dirty="0">
                        <a:effectLst/>
                        <a:highlight>
                          <a:srgbClr val="C5E0B3"/>
                        </a:highlight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0648" marR="2064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E0B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19515780"/>
                  </a:ext>
                </a:extLst>
              </a:tr>
              <a:tr h="21432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kern="1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ru-KZ" sz="140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0648" marR="206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kern="1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Подготовка и распространение пресс-релиза о разработанной медиа стратегии по декарбонизации</a:t>
                      </a:r>
                      <a:endParaRPr lang="ru-KZ" sz="140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0648" marR="206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kern="1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Пресс-релиз</a:t>
                      </a:r>
                      <a:endParaRPr lang="ru-KZ" sz="140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0648" marR="206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kern="1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2024</a:t>
                      </a:r>
                      <a:endParaRPr lang="ru-KZ" sz="140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0648" marR="206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kern="1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МЦЗТИП</a:t>
                      </a:r>
                      <a:endParaRPr lang="ru-KZ" sz="140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0648" marR="206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71038242"/>
                  </a:ext>
                </a:extLst>
              </a:tr>
              <a:tr h="21451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kern="1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lang="ru-KZ" sz="140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0648" marR="206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kern="1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Размещение на официальных интернет-ресурсах и направление промышленным компаниям для использования в дальнейшей работе</a:t>
                      </a:r>
                      <a:endParaRPr lang="ru-KZ" sz="140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0648" marR="206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kern="1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Размещение на официальных интернет-ресурсах</a:t>
                      </a:r>
                      <a:endParaRPr lang="ru-KZ" sz="140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0648" marR="206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kern="1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2024</a:t>
                      </a:r>
                      <a:endParaRPr lang="ru-KZ" sz="140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0648" marR="206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kern="1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МЭПР,</a:t>
                      </a:r>
                      <a:endParaRPr lang="ru-KZ" sz="140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kern="1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МЦЗТИП</a:t>
                      </a:r>
                      <a:endParaRPr lang="ru-KZ" sz="140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0648" marR="206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09582708"/>
                  </a:ext>
                </a:extLst>
              </a:tr>
              <a:tr h="21489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kern="1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3</a:t>
                      </a:r>
                      <a:endParaRPr lang="ru-KZ" sz="140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0648" marR="206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kern="1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Определение ответственных сотрудников в промышленных компаниях по вопросам медиа</a:t>
                      </a:r>
                      <a:endParaRPr lang="ru-KZ" sz="1400" kern="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0648" marR="206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kern="1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Утверждение ответственного сотрудника</a:t>
                      </a:r>
                      <a:endParaRPr lang="ru-KZ" sz="140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0648" marR="206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kern="1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2024</a:t>
                      </a:r>
                      <a:endParaRPr lang="ru-KZ" sz="140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0648" marR="206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kern="1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Промышленные компании</a:t>
                      </a:r>
                      <a:endParaRPr lang="ru-KZ" sz="140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0648" marR="206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04857231"/>
                  </a:ext>
                </a:extLst>
              </a:tr>
              <a:tr h="21527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kern="1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4</a:t>
                      </a:r>
                      <a:endParaRPr lang="ru-KZ" sz="140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0648" marR="206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kern="1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Формирование собственной медиа стратегии у промышленных компаний с учетом вопросов декарбонизации</a:t>
                      </a:r>
                      <a:endParaRPr lang="ru-KZ" sz="140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0648" marR="206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kern="1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Медиа стратегии компаний</a:t>
                      </a:r>
                      <a:endParaRPr lang="ru-KZ" sz="140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0648" marR="206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kern="1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2024</a:t>
                      </a:r>
                      <a:endParaRPr lang="ru-KZ" sz="140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0648" marR="206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kern="1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Промышленные компании</a:t>
                      </a:r>
                      <a:endParaRPr lang="ru-KZ" sz="140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0648" marR="206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98827031"/>
                  </a:ext>
                </a:extLst>
              </a:tr>
              <a:tr h="40900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kern="1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5</a:t>
                      </a:r>
                      <a:endParaRPr lang="ru-KZ" sz="140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0648" marR="206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kern="1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Организация регулярных тренингов для сотрудников промышленных компаний по текущим аспектам и тенденциям развития политики декарбонизации (технологии, нормативная база, зеленое финансирование в ЗКФ и т.д.)</a:t>
                      </a:r>
                      <a:endParaRPr lang="ru-KZ" sz="140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0648" marR="206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kern="1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Тренинги</a:t>
                      </a:r>
                      <a:endParaRPr lang="ru-KZ" sz="140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0648" marR="206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kern="1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Ежегодно</a:t>
                      </a:r>
                      <a:endParaRPr lang="ru-KZ" sz="140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0648" marR="206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kern="1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МЭПР,</a:t>
                      </a:r>
                      <a:endParaRPr lang="ru-KZ" sz="1400" kern="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kern="1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МЦЗТИП</a:t>
                      </a:r>
                      <a:endParaRPr lang="ru-KZ" sz="1400" kern="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0648" marR="206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0319783"/>
                  </a:ext>
                </a:extLst>
              </a:tr>
              <a:tr h="16466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kern="1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6</a:t>
                      </a:r>
                      <a:endParaRPr lang="ru-KZ" sz="140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0648" marR="206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KZ" sz="1400" kern="1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Проведение регулярных тренингов и семинаров по вопросам декарбонизации для журналистов</a:t>
                      </a:r>
                    </a:p>
                  </a:txBody>
                  <a:tcPr marL="20648" marR="206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KZ" sz="1400" kern="1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Тренинги и семинары</a:t>
                      </a:r>
                    </a:p>
                  </a:txBody>
                  <a:tcPr marL="20648" marR="206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KZ" sz="1400" kern="1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Ежегодно</a:t>
                      </a:r>
                    </a:p>
                  </a:txBody>
                  <a:tcPr marL="20648" marR="206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KZ" sz="1400" kern="1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МЭПР,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KZ" sz="1400" kern="1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МЦЗТИП</a:t>
                      </a:r>
                    </a:p>
                  </a:txBody>
                  <a:tcPr marL="20648" marR="206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15796558"/>
                  </a:ext>
                </a:extLst>
              </a:tr>
              <a:tr h="20281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kern="1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7</a:t>
                      </a:r>
                      <a:endParaRPr lang="ru-KZ" sz="140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0648" marR="206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KZ" sz="1400" kern="1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Подготовка ответственных и компетентных спикеров по вопросам декарбонизации на промышленных компаниях</a:t>
                      </a:r>
                    </a:p>
                  </a:txBody>
                  <a:tcPr marL="20648" marR="206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KZ" sz="1400" kern="1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Спикеры</a:t>
                      </a:r>
                    </a:p>
                  </a:txBody>
                  <a:tcPr marL="20648" marR="206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KZ" sz="1400" kern="1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2024</a:t>
                      </a:r>
                    </a:p>
                  </a:txBody>
                  <a:tcPr marL="20648" marR="206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KZ" sz="1400" kern="1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Промышленные компании</a:t>
                      </a:r>
                    </a:p>
                  </a:txBody>
                  <a:tcPr marL="20648" marR="206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1684263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0249063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701A3F3F-3597-B238-8A44-33588EE23DF4}"/>
              </a:ext>
            </a:extLst>
          </p:cNvPr>
          <p:cNvSpPr/>
          <p:nvPr/>
        </p:nvSpPr>
        <p:spPr>
          <a:xfrm>
            <a:off x="0" y="609600"/>
            <a:ext cx="9144000" cy="47625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KZ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6" name="Подзаголовок 2">
            <a:extLst>
              <a:ext uri="{FF2B5EF4-FFF2-40B4-BE49-F238E27FC236}">
                <a16:creationId xmlns:a16="http://schemas.microsoft.com/office/drawing/2014/main" id="{2E274C78-EE43-2F9E-472E-867328CA0E8B}"/>
              </a:ext>
            </a:extLst>
          </p:cNvPr>
          <p:cNvSpPr txBox="1">
            <a:spLocks/>
          </p:cNvSpPr>
          <p:nvPr/>
        </p:nvSpPr>
        <p:spPr>
          <a:xfrm>
            <a:off x="107504" y="116632"/>
            <a:ext cx="8712968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ru-RU"/>
            </a:defPPr>
            <a:lvl1pPr marR="0" lvl="0" indent="0" algn="ctr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sz="2000" b="1">
                <a:solidFill>
                  <a:srgbClr val="1F4E79"/>
                </a:solidFill>
                <a:latin typeface="Arial Black" panose="020B0A04020102020204" pitchFamily="34" charset="0"/>
                <a:cs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latin typeface="Calibri" panose="020F0502020204030204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1F4E79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Arial" panose="020B0604020202020204" pitchFamily="34" charset="0"/>
              </a:rPr>
              <a:t>План действий по национальной медиа стратегии</a:t>
            </a:r>
            <a:endParaRPr kumimoji="0" lang="x-none" sz="2000" b="1" i="0" u="none" strike="noStrike" kern="1200" cap="none" spc="0" normalizeH="0" baseline="0" noProof="0" dirty="0">
              <a:ln>
                <a:noFill/>
              </a:ln>
              <a:solidFill>
                <a:srgbClr val="1F4E79"/>
              </a:solidFill>
              <a:effectLst/>
              <a:uLnTx/>
              <a:uFillTx/>
              <a:latin typeface="Arial Black" panose="020B0A04020102020204" pitchFamily="34" charset="0"/>
              <a:ea typeface="+mn-ea"/>
              <a:cs typeface="Arial" panose="020B0604020202020204" pitchFamily="34" charset="0"/>
            </a:endParaRPr>
          </a:p>
        </p:txBody>
      </p:sp>
      <p:graphicFrame>
        <p:nvGraphicFramePr>
          <p:cNvPr id="3" name="Таблица 2">
            <a:extLst>
              <a:ext uri="{FF2B5EF4-FFF2-40B4-BE49-F238E27FC236}">
                <a16:creationId xmlns:a16="http://schemas.microsoft.com/office/drawing/2014/main" id="{4FF548CF-66FD-2007-E312-97ED7F91C89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48571080"/>
              </p:ext>
            </p:extLst>
          </p:nvPr>
        </p:nvGraphicFramePr>
        <p:xfrm>
          <a:off x="179512" y="801300"/>
          <a:ext cx="8784976" cy="5337685"/>
        </p:xfrm>
        <a:graphic>
          <a:graphicData uri="http://schemas.openxmlformats.org/drawingml/2006/table">
            <a:tbl>
              <a:tblPr firstRow="1" firstCol="1" bandRow="1"/>
              <a:tblGrid>
                <a:gridCol w="403146">
                  <a:extLst>
                    <a:ext uri="{9D8B030D-6E8A-4147-A177-3AD203B41FA5}">
                      <a16:colId xmlns:a16="http://schemas.microsoft.com/office/drawing/2014/main" val="1914230750"/>
                    </a:ext>
                  </a:extLst>
                </a:gridCol>
                <a:gridCol w="4061350">
                  <a:extLst>
                    <a:ext uri="{9D8B030D-6E8A-4147-A177-3AD203B41FA5}">
                      <a16:colId xmlns:a16="http://schemas.microsoft.com/office/drawing/2014/main" val="3141472322"/>
                    </a:ext>
                  </a:extLst>
                </a:gridCol>
                <a:gridCol w="1584176">
                  <a:extLst>
                    <a:ext uri="{9D8B030D-6E8A-4147-A177-3AD203B41FA5}">
                      <a16:colId xmlns:a16="http://schemas.microsoft.com/office/drawing/2014/main" val="4236154215"/>
                    </a:ext>
                  </a:extLst>
                </a:gridCol>
                <a:gridCol w="1296929">
                  <a:extLst>
                    <a:ext uri="{9D8B030D-6E8A-4147-A177-3AD203B41FA5}">
                      <a16:colId xmlns:a16="http://schemas.microsoft.com/office/drawing/2014/main" val="4234770350"/>
                    </a:ext>
                  </a:extLst>
                </a:gridCol>
                <a:gridCol w="1439375">
                  <a:extLst>
                    <a:ext uri="{9D8B030D-6E8A-4147-A177-3AD203B41FA5}">
                      <a16:colId xmlns:a16="http://schemas.microsoft.com/office/drawing/2014/main" val="1524588568"/>
                    </a:ext>
                  </a:extLst>
                </a:gridCol>
              </a:tblGrid>
              <a:tr h="7762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b="1" kern="100" dirty="0">
                          <a:solidFill>
                            <a:srgbClr val="000000"/>
                          </a:solidFill>
                          <a:effectLst/>
                          <a:highlight>
                            <a:srgbClr val="C5E0B3"/>
                          </a:highlight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№</a:t>
                      </a:r>
                      <a:endParaRPr lang="ru-KZ" sz="1400" kern="100" dirty="0">
                        <a:effectLst/>
                        <a:highlight>
                          <a:srgbClr val="C5E0B3"/>
                        </a:highlight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0648" marR="2064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E0B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b="1" kern="100">
                          <a:solidFill>
                            <a:srgbClr val="000000"/>
                          </a:solidFill>
                          <a:effectLst/>
                          <a:highlight>
                            <a:srgbClr val="C5E0B3"/>
                          </a:highlight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Мероприятие</a:t>
                      </a:r>
                      <a:endParaRPr lang="ru-KZ" sz="1400" kern="100">
                        <a:effectLst/>
                        <a:highlight>
                          <a:srgbClr val="C5E0B3"/>
                        </a:highlight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0648" marR="2064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E0B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b="1" kern="100">
                          <a:solidFill>
                            <a:srgbClr val="000000"/>
                          </a:solidFill>
                          <a:effectLst/>
                          <a:highlight>
                            <a:srgbClr val="C5E0B3"/>
                          </a:highlight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Форма завершения</a:t>
                      </a:r>
                      <a:endParaRPr lang="ru-KZ" sz="1400" kern="100">
                        <a:effectLst/>
                        <a:highlight>
                          <a:srgbClr val="C5E0B3"/>
                        </a:highlight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0648" marR="2064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E0B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b="1" kern="100">
                          <a:solidFill>
                            <a:srgbClr val="000000"/>
                          </a:solidFill>
                          <a:effectLst/>
                          <a:highlight>
                            <a:srgbClr val="C5E0B3"/>
                          </a:highlight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Срок выполнения</a:t>
                      </a:r>
                      <a:endParaRPr lang="ru-KZ" sz="1400" kern="100">
                        <a:effectLst/>
                        <a:highlight>
                          <a:srgbClr val="C5E0B3"/>
                        </a:highlight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0648" marR="2064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E0B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b="1" kern="100">
                          <a:solidFill>
                            <a:srgbClr val="000000"/>
                          </a:solidFill>
                          <a:effectLst/>
                          <a:highlight>
                            <a:srgbClr val="C5E0B3"/>
                          </a:highlight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Ответственные</a:t>
                      </a:r>
                      <a:endParaRPr lang="ru-KZ" sz="1400" kern="100">
                        <a:effectLst/>
                        <a:highlight>
                          <a:srgbClr val="C5E0B3"/>
                        </a:highlight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0648" marR="2064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E0B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19515780"/>
                  </a:ext>
                </a:extLst>
              </a:tr>
              <a:tr h="33272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kern="1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8</a:t>
                      </a:r>
                      <a:endParaRPr lang="ru-KZ" sz="1400" kern="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0648" marR="206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KZ" sz="1400" kern="1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Широкое информирование и распространение тематики декарбонизации среди общества и населения промышленными компаниями</a:t>
                      </a:r>
                    </a:p>
                  </a:txBody>
                  <a:tcPr marL="20648" marR="206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KZ" sz="1400" kern="1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Информирование</a:t>
                      </a:r>
                    </a:p>
                  </a:txBody>
                  <a:tcPr marL="20648" marR="206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KZ" sz="1400" kern="1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Постоянно</a:t>
                      </a:r>
                    </a:p>
                  </a:txBody>
                  <a:tcPr marL="20648" marR="206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KZ" sz="1400" kern="1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МЭПР,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KZ" sz="1400" kern="1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МЦЗТИП,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KZ" sz="1400" kern="1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Промышленные компании</a:t>
                      </a:r>
                    </a:p>
                  </a:txBody>
                  <a:tcPr marL="20648" marR="206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75639184"/>
                  </a:ext>
                </a:extLst>
              </a:tr>
              <a:tr h="27154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kern="1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9</a:t>
                      </a:r>
                      <a:endParaRPr lang="ru-KZ" sz="140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0648" marR="206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kern="1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Проведение ежегодного конкурса среди промышленных компаний по поощрению лидеров по вопросам реализации мероприятий в области декарбонизации</a:t>
                      </a:r>
                      <a:endParaRPr lang="ru-KZ" sz="140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0648" marR="206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kern="1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Конкурс</a:t>
                      </a:r>
                      <a:endParaRPr lang="ru-KZ" sz="140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0648" marR="206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kern="1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Ежегодно</a:t>
                      </a:r>
                      <a:endParaRPr lang="ru-KZ" sz="140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0648" marR="206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kern="1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МЭПР,</a:t>
                      </a:r>
                      <a:endParaRPr lang="ru-KZ" sz="140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kern="1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МПС</a:t>
                      </a:r>
                      <a:endParaRPr lang="ru-KZ" sz="140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0648" marR="206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51063124"/>
                  </a:ext>
                </a:extLst>
              </a:tr>
              <a:tr h="27154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kern="1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10</a:t>
                      </a:r>
                      <a:endParaRPr lang="ru-KZ" sz="140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0648" marR="206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kern="1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Проведение тематических конкурсов среди журналистов на написание материала по вопросам декарбонизации для тиражирования среди широкой массы</a:t>
                      </a:r>
                      <a:endParaRPr lang="ru-KZ" sz="140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0648" marR="206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kern="1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Конкурс</a:t>
                      </a:r>
                      <a:endParaRPr lang="ru-KZ" sz="140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0648" marR="206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kern="1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Ежегодно</a:t>
                      </a:r>
                      <a:endParaRPr lang="ru-KZ" sz="140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0648" marR="206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kern="1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МЦЗТИП</a:t>
                      </a:r>
                      <a:endParaRPr lang="ru-KZ" sz="140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0648" marR="206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69194185"/>
                  </a:ext>
                </a:extLst>
              </a:tr>
              <a:tr h="21584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kern="1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11</a:t>
                      </a:r>
                      <a:endParaRPr lang="ru-KZ" sz="140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0648" marR="206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kern="1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Организация пресс-туров на промышленные предприятия, где реализованы мероприятия в области декарбонизации</a:t>
                      </a:r>
                      <a:endParaRPr lang="ru-KZ" sz="140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0648" marR="206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kern="1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Пресс-тур</a:t>
                      </a:r>
                      <a:endParaRPr lang="ru-KZ" sz="140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0648" marR="206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kern="1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При необходимости</a:t>
                      </a:r>
                      <a:endParaRPr lang="ru-KZ" sz="140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0648" marR="206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kern="1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МЦЗТИП</a:t>
                      </a:r>
                      <a:endParaRPr lang="ru-KZ" sz="140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0648" marR="206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78767916"/>
                  </a:ext>
                </a:extLst>
              </a:tr>
              <a:tr h="21336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kern="1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12</a:t>
                      </a:r>
                      <a:endParaRPr lang="ru-KZ" sz="140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0648" marR="206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kern="1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Проведение в ВУЗах для будущих журналистов тематических лекций и презентаций по вопросам декарбонизации</a:t>
                      </a:r>
                      <a:endParaRPr lang="ru-KZ" sz="140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0648" marR="206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kern="1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Лекции в ВУЗах</a:t>
                      </a:r>
                      <a:endParaRPr lang="ru-KZ" sz="140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0648" marR="206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kern="1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При необходимости</a:t>
                      </a:r>
                      <a:endParaRPr lang="ru-KZ" sz="140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0648" marR="206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kern="1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МЦЗТИП</a:t>
                      </a:r>
                      <a:endParaRPr lang="ru-KZ" sz="140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0648" marR="206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74874494"/>
                  </a:ext>
                </a:extLst>
              </a:tr>
              <a:tr h="21336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kern="1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13</a:t>
                      </a:r>
                      <a:endParaRPr lang="ru-KZ" sz="140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0648" marR="206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kern="1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Разработка видеоматериалов по вопросам декарбонизации для начинающих специалистов промышленных компаний</a:t>
                      </a:r>
                      <a:endParaRPr lang="ru-KZ" sz="140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0648" marR="206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kern="1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Видеоматериалы</a:t>
                      </a:r>
                      <a:endParaRPr lang="ru-KZ" sz="140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0648" marR="206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kern="1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2024</a:t>
                      </a:r>
                      <a:endParaRPr lang="ru-KZ" sz="140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0648" marR="206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kern="1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МЦЗТИП</a:t>
                      </a:r>
                      <a:endParaRPr lang="ru-KZ" sz="1400" kern="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0648" marR="206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9465699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3930966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701A3F3F-3597-B238-8A44-33588EE23DF4}"/>
              </a:ext>
            </a:extLst>
          </p:cNvPr>
          <p:cNvSpPr/>
          <p:nvPr/>
        </p:nvSpPr>
        <p:spPr>
          <a:xfrm>
            <a:off x="0" y="609600"/>
            <a:ext cx="9144000" cy="47625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KZ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6" name="Подзаголовок 2">
            <a:extLst>
              <a:ext uri="{FF2B5EF4-FFF2-40B4-BE49-F238E27FC236}">
                <a16:creationId xmlns:a16="http://schemas.microsoft.com/office/drawing/2014/main" id="{2E274C78-EE43-2F9E-472E-867328CA0E8B}"/>
              </a:ext>
            </a:extLst>
          </p:cNvPr>
          <p:cNvSpPr txBox="1">
            <a:spLocks/>
          </p:cNvSpPr>
          <p:nvPr/>
        </p:nvSpPr>
        <p:spPr>
          <a:xfrm>
            <a:off x="107504" y="116632"/>
            <a:ext cx="8712968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ru-RU"/>
            </a:defPPr>
            <a:lvl1pPr marR="0" lvl="0" indent="0" algn="ctr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sz="2000" b="1">
                <a:solidFill>
                  <a:srgbClr val="1F4E79"/>
                </a:solidFill>
                <a:latin typeface="Arial Black" panose="020B0A04020102020204" pitchFamily="34" charset="0"/>
                <a:cs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latin typeface="Calibri" panose="020F0502020204030204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1F4E79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Arial" panose="020B0604020202020204" pitchFamily="34" charset="0"/>
              </a:rPr>
              <a:t>План действий по национальной медиа стратегии</a:t>
            </a:r>
            <a:endParaRPr kumimoji="0" lang="x-none" sz="2000" b="1" i="0" u="none" strike="noStrike" kern="1200" cap="none" spc="0" normalizeH="0" baseline="0" noProof="0" dirty="0">
              <a:ln>
                <a:noFill/>
              </a:ln>
              <a:solidFill>
                <a:srgbClr val="1F4E79"/>
              </a:solidFill>
              <a:effectLst/>
              <a:uLnTx/>
              <a:uFillTx/>
              <a:latin typeface="Arial Black" panose="020B0A04020102020204" pitchFamily="34" charset="0"/>
              <a:ea typeface="+mn-ea"/>
              <a:cs typeface="Arial" panose="020B0604020202020204" pitchFamily="34" charset="0"/>
            </a:endParaRPr>
          </a:p>
        </p:txBody>
      </p:sp>
      <p:graphicFrame>
        <p:nvGraphicFramePr>
          <p:cNvPr id="3" name="Таблица 2">
            <a:extLst>
              <a:ext uri="{FF2B5EF4-FFF2-40B4-BE49-F238E27FC236}">
                <a16:creationId xmlns:a16="http://schemas.microsoft.com/office/drawing/2014/main" id="{4FF548CF-66FD-2007-E312-97ED7F91C89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45033950"/>
              </p:ext>
            </p:extLst>
          </p:nvPr>
        </p:nvGraphicFramePr>
        <p:xfrm>
          <a:off x="179512" y="801299"/>
          <a:ext cx="8784976" cy="4596298"/>
        </p:xfrm>
        <a:graphic>
          <a:graphicData uri="http://schemas.openxmlformats.org/drawingml/2006/table">
            <a:tbl>
              <a:tblPr firstRow="1" firstCol="1" bandRow="1"/>
              <a:tblGrid>
                <a:gridCol w="403146">
                  <a:extLst>
                    <a:ext uri="{9D8B030D-6E8A-4147-A177-3AD203B41FA5}">
                      <a16:colId xmlns:a16="http://schemas.microsoft.com/office/drawing/2014/main" val="1914230750"/>
                    </a:ext>
                  </a:extLst>
                </a:gridCol>
                <a:gridCol w="4061350">
                  <a:extLst>
                    <a:ext uri="{9D8B030D-6E8A-4147-A177-3AD203B41FA5}">
                      <a16:colId xmlns:a16="http://schemas.microsoft.com/office/drawing/2014/main" val="3141472322"/>
                    </a:ext>
                  </a:extLst>
                </a:gridCol>
                <a:gridCol w="1584176">
                  <a:extLst>
                    <a:ext uri="{9D8B030D-6E8A-4147-A177-3AD203B41FA5}">
                      <a16:colId xmlns:a16="http://schemas.microsoft.com/office/drawing/2014/main" val="4236154215"/>
                    </a:ext>
                  </a:extLst>
                </a:gridCol>
                <a:gridCol w="1296929">
                  <a:extLst>
                    <a:ext uri="{9D8B030D-6E8A-4147-A177-3AD203B41FA5}">
                      <a16:colId xmlns:a16="http://schemas.microsoft.com/office/drawing/2014/main" val="4234770350"/>
                    </a:ext>
                  </a:extLst>
                </a:gridCol>
                <a:gridCol w="1439375">
                  <a:extLst>
                    <a:ext uri="{9D8B030D-6E8A-4147-A177-3AD203B41FA5}">
                      <a16:colId xmlns:a16="http://schemas.microsoft.com/office/drawing/2014/main" val="1524588568"/>
                    </a:ext>
                  </a:extLst>
                </a:gridCol>
              </a:tblGrid>
              <a:tr h="50436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b="1" kern="100">
                          <a:solidFill>
                            <a:srgbClr val="000000"/>
                          </a:solidFill>
                          <a:effectLst/>
                          <a:highlight>
                            <a:srgbClr val="C5E0B3"/>
                          </a:highlight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№</a:t>
                      </a:r>
                      <a:endParaRPr lang="ru-KZ" sz="1400" kern="100">
                        <a:effectLst/>
                        <a:highlight>
                          <a:srgbClr val="C5E0B3"/>
                        </a:highlight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0648" marR="2064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E0B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b="1" kern="100">
                          <a:solidFill>
                            <a:srgbClr val="000000"/>
                          </a:solidFill>
                          <a:effectLst/>
                          <a:highlight>
                            <a:srgbClr val="C5E0B3"/>
                          </a:highlight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Мероприятие</a:t>
                      </a:r>
                      <a:endParaRPr lang="ru-KZ" sz="1400" kern="100">
                        <a:effectLst/>
                        <a:highlight>
                          <a:srgbClr val="C5E0B3"/>
                        </a:highlight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0648" marR="2064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E0B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b="1" kern="100">
                          <a:solidFill>
                            <a:srgbClr val="000000"/>
                          </a:solidFill>
                          <a:effectLst/>
                          <a:highlight>
                            <a:srgbClr val="C5E0B3"/>
                          </a:highlight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Форма завершения</a:t>
                      </a:r>
                      <a:endParaRPr lang="ru-KZ" sz="1400" kern="100">
                        <a:effectLst/>
                        <a:highlight>
                          <a:srgbClr val="C5E0B3"/>
                        </a:highlight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0648" marR="2064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E0B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b="1" kern="100">
                          <a:solidFill>
                            <a:srgbClr val="000000"/>
                          </a:solidFill>
                          <a:effectLst/>
                          <a:highlight>
                            <a:srgbClr val="C5E0B3"/>
                          </a:highlight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Срок выполнения</a:t>
                      </a:r>
                      <a:endParaRPr lang="ru-KZ" sz="1400" kern="100">
                        <a:effectLst/>
                        <a:highlight>
                          <a:srgbClr val="C5E0B3"/>
                        </a:highlight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0648" marR="2064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E0B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b="1" kern="100">
                          <a:solidFill>
                            <a:srgbClr val="000000"/>
                          </a:solidFill>
                          <a:effectLst/>
                          <a:highlight>
                            <a:srgbClr val="C5E0B3"/>
                          </a:highlight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Ответственные</a:t>
                      </a:r>
                      <a:endParaRPr lang="ru-KZ" sz="1400" kern="100">
                        <a:effectLst/>
                        <a:highlight>
                          <a:srgbClr val="C5E0B3"/>
                        </a:highlight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0648" marR="2064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E0B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19515780"/>
                  </a:ext>
                </a:extLst>
              </a:tr>
              <a:tr h="102773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kern="1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14</a:t>
                      </a:r>
                      <a:endParaRPr lang="ru-KZ" sz="1400" kern="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0648" marR="206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kern="1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Свод всех нормативных и стратегических документов, связанных с политикой декарбонизации и дальнейшее размещение на официальном интернет-ресурсе </a:t>
                      </a:r>
                      <a:endParaRPr lang="ru-KZ" sz="140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0648" marR="206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kern="1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Свод документов</a:t>
                      </a:r>
                      <a:endParaRPr lang="ru-KZ" sz="140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0648" marR="206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kern="1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2024</a:t>
                      </a:r>
                      <a:endParaRPr lang="ru-KZ" sz="140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0648" marR="206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kern="1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МЦЗТИП</a:t>
                      </a:r>
                      <a:endParaRPr lang="ru-KZ" sz="1400" kern="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0648" marR="206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43709310"/>
                  </a:ext>
                </a:extLst>
              </a:tr>
              <a:tr h="76604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kern="1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15</a:t>
                      </a:r>
                      <a:endParaRPr lang="ru-KZ" sz="140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0648" marR="206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kern="1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Создание ютуб-канала «Декарбонизация в Казахстане» и размещение различных видеоматериалов</a:t>
                      </a:r>
                      <a:endParaRPr lang="ru-KZ" sz="140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0648" marR="206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kern="1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Ютуб-канал</a:t>
                      </a:r>
                      <a:endParaRPr lang="ru-KZ" sz="140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0648" marR="206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kern="1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2024</a:t>
                      </a:r>
                      <a:endParaRPr lang="ru-KZ" sz="140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0648" marR="206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kern="1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МЦЗТИП</a:t>
                      </a:r>
                      <a:endParaRPr lang="ru-KZ" sz="140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0648" marR="206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93255989"/>
                  </a:ext>
                </a:extLst>
              </a:tr>
              <a:tr h="76604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kern="1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16</a:t>
                      </a:r>
                      <a:endParaRPr lang="ru-KZ" sz="140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0648" marR="206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kern="1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Создание телеграмм-канала «Декарбонизация в Казахстане» и размещение различных информационных материалов</a:t>
                      </a:r>
                      <a:endParaRPr lang="ru-KZ" sz="140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0648" marR="206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kern="1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Телеграмм-канал</a:t>
                      </a:r>
                      <a:endParaRPr lang="ru-KZ" sz="140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0648" marR="206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kern="1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2024</a:t>
                      </a:r>
                      <a:endParaRPr lang="ru-KZ" sz="140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0648" marR="206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kern="1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МЦЗТИП</a:t>
                      </a:r>
                      <a:endParaRPr lang="ru-KZ" sz="140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0648" marR="206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82198355"/>
                  </a:ext>
                </a:extLst>
              </a:tr>
              <a:tr h="102773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kern="1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17</a:t>
                      </a:r>
                      <a:endParaRPr lang="ru-KZ" sz="140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0648" marR="206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kern="1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Подготовка и распространение среди всех участников национальной медиа стратегии брошюры «Зеленое финансирование ЗКФ и ее процедуры аккредитации»</a:t>
                      </a:r>
                      <a:endParaRPr lang="ru-KZ" sz="140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0648" marR="206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kern="1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Брошюра</a:t>
                      </a:r>
                      <a:endParaRPr lang="ru-KZ" sz="140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0648" marR="206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kern="1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2024</a:t>
                      </a:r>
                      <a:endParaRPr lang="ru-KZ" sz="140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0648" marR="206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kern="1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МЦЗТИП</a:t>
                      </a:r>
                      <a:endParaRPr lang="ru-KZ" sz="140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0648" marR="206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65810051"/>
                  </a:ext>
                </a:extLst>
              </a:tr>
              <a:tr h="50436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kern="1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18</a:t>
                      </a:r>
                      <a:endParaRPr lang="ru-KZ" sz="140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0648" marR="206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kern="1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Мониторинг результатов достижения национальной медиа стратегии</a:t>
                      </a:r>
                      <a:endParaRPr lang="ru-KZ" sz="140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0648" marR="206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kern="1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Информация</a:t>
                      </a:r>
                      <a:endParaRPr lang="ru-KZ" sz="140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0648" marR="206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kern="1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Ежегодно</a:t>
                      </a:r>
                      <a:endParaRPr lang="ru-KZ" sz="140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0648" marR="206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kern="1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МЦЗТИП</a:t>
                      </a:r>
                      <a:endParaRPr lang="ru-KZ" sz="1400" kern="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0648" marR="206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4133130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8861427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72836A66-392A-EA34-1ADA-8632E5DDE741}"/>
              </a:ext>
            </a:extLst>
          </p:cNvPr>
          <p:cNvSpPr/>
          <p:nvPr/>
        </p:nvSpPr>
        <p:spPr>
          <a:xfrm>
            <a:off x="0" y="0"/>
            <a:ext cx="9245600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KZ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F1B13E92-142B-2B62-180D-E8528D071333}"/>
              </a:ext>
            </a:extLst>
          </p:cNvPr>
          <p:cNvSpPr/>
          <p:nvPr/>
        </p:nvSpPr>
        <p:spPr>
          <a:xfrm>
            <a:off x="0" y="609600"/>
            <a:ext cx="9144000" cy="47625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KZ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Прямоугольник: скругленные углы 6">
            <a:extLst>
              <a:ext uri="{FF2B5EF4-FFF2-40B4-BE49-F238E27FC236}">
                <a16:creationId xmlns:a16="http://schemas.microsoft.com/office/drawing/2014/main" id="{081DC1A3-C759-62B1-006E-7ED40FF58DFF}"/>
              </a:ext>
            </a:extLst>
          </p:cNvPr>
          <p:cNvSpPr/>
          <p:nvPr/>
        </p:nvSpPr>
        <p:spPr>
          <a:xfrm>
            <a:off x="4718050" y="1137891"/>
            <a:ext cx="4171950" cy="5446712"/>
          </a:xfrm>
          <a:prstGeom prst="roundRect">
            <a:avLst>
              <a:gd name="adj" fmla="val 1920"/>
            </a:avLst>
          </a:prstGeom>
          <a:noFill/>
          <a:ln w="3175" cap="flat" cmpd="sng" algn="ctr">
            <a:solidFill>
              <a:srgbClr val="7F7F7F"/>
            </a:solidFill>
            <a:prstDash val="solid"/>
          </a:ln>
          <a:effectLst/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endParaRPr kumimoji="0" lang="ru-RU" sz="14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30F9DE4-99EA-6C8E-5A5D-0AE44CE866D8}"/>
              </a:ext>
            </a:extLst>
          </p:cNvPr>
          <p:cNvSpPr txBox="1"/>
          <p:nvPr/>
        </p:nvSpPr>
        <p:spPr>
          <a:xfrm>
            <a:off x="5411788" y="983903"/>
            <a:ext cx="2784475" cy="307975"/>
          </a:xfrm>
          <a:prstGeom prst="rect">
            <a:avLst/>
          </a:prstGeom>
          <a:solidFill>
            <a:schemeClr val="bg1"/>
          </a:solidFill>
        </p:spPr>
        <p:txBody>
          <a:bodyPr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ru-RU" sz="1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rPr>
              <a:t>ИНСТИТУТЫ РАЗВИТИЯ</a:t>
            </a:r>
          </a:p>
        </p:txBody>
      </p:sp>
      <p:sp>
        <p:nvSpPr>
          <p:cNvPr id="15" name="Прямоугольник: скругленные углы 14">
            <a:extLst>
              <a:ext uri="{FF2B5EF4-FFF2-40B4-BE49-F238E27FC236}">
                <a16:creationId xmlns:a16="http://schemas.microsoft.com/office/drawing/2014/main" id="{ACB86BDA-C982-F6A9-9BCE-CC3580859356}"/>
              </a:ext>
            </a:extLst>
          </p:cNvPr>
          <p:cNvSpPr/>
          <p:nvPr/>
        </p:nvSpPr>
        <p:spPr>
          <a:xfrm>
            <a:off x="200025" y="1134716"/>
            <a:ext cx="4171950" cy="5449887"/>
          </a:xfrm>
          <a:prstGeom prst="roundRect">
            <a:avLst>
              <a:gd name="adj" fmla="val 1920"/>
            </a:avLst>
          </a:prstGeom>
          <a:noFill/>
          <a:ln w="3175" cap="flat" cmpd="sng" algn="ctr">
            <a:solidFill>
              <a:srgbClr val="7F7F7F"/>
            </a:solidFill>
            <a:prstDash val="solid"/>
          </a:ln>
          <a:effectLst/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endParaRPr kumimoji="0" lang="ru-RU" sz="14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3FCF470F-5E0F-0227-4232-2F5EFE479437}"/>
              </a:ext>
            </a:extLst>
          </p:cNvPr>
          <p:cNvSpPr txBox="1"/>
          <p:nvPr/>
        </p:nvSpPr>
        <p:spPr>
          <a:xfrm>
            <a:off x="893763" y="980728"/>
            <a:ext cx="2784475" cy="307975"/>
          </a:xfrm>
          <a:prstGeom prst="rect">
            <a:avLst/>
          </a:prstGeom>
          <a:solidFill>
            <a:srgbClr val="FFFFFF"/>
          </a:solidFill>
        </p:spPr>
        <p:txBody>
          <a:bodyPr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ru-RU" sz="1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rPr>
              <a:t>ГОСОРГАНЫ</a:t>
            </a:r>
          </a:p>
        </p:txBody>
      </p:sp>
      <p:sp>
        <p:nvSpPr>
          <p:cNvPr id="33800" name="TextBox 17">
            <a:extLst>
              <a:ext uri="{FF2B5EF4-FFF2-40B4-BE49-F238E27FC236}">
                <a16:creationId xmlns:a16="http://schemas.microsoft.com/office/drawing/2014/main" id="{826EE7DA-63D1-51B6-4F4F-90E132E24FB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3375" y="1293466"/>
            <a:ext cx="386715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KZ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Министерство экологии и природных ресурсов РК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KZ" sz="1200" b="1" i="0" u="none" strike="noStrike" kern="1200" cap="none" spc="0" normalizeH="0" baseline="0" noProof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уполномоченный орган в области экологии</a:t>
            </a:r>
            <a:endParaRPr kumimoji="0" lang="ru-KZ" altLang="ru-KZ" sz="1200" b="1" i="0" u="none" strike="noStrike" kern="1200" cap="none" spc="0" normalizeH="0" baseline="0" noProof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3801" name="TextBox 18">
            <a:extLst>
              <a:ext uri="{FF2B5EF4-FFF2-40B4-BE49-F238E27FC236}">
                <a16:creationId xmlns:a16="http://schemas.microsoft.com/office/drawing/2014/main" id="{33D64604-0839-E552-D43E-9102339229F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3375" y="1847503"/>
            <a:ext cx="417195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KZ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Министерство энергетики РК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KZ" sz="1200" b="1" i="0" u="none" strike="noStrike" kern="1200" cap="none" spc="0" normalizeH="0" baseline="0" noProof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развитие ВИЭ, декарбонизация энергетики</a:t>
            </a:r>
            <a:endParaRPr kumimoji="0" lang="ru-KZ" altLang="ru-KZ" sz="1200" b="1" i="0" u="none" strike="noStrike" kern="1200" cap="none" spc="0" normalizeH="0" baseline="0" noProof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3802" name="TextBox 19">
            <a:extLst>
              <a:ext uri="{FF2B5EF4-FFF2-40B4-BE49-F238E27FC236}">
                <a16:creationId xmlns:a16="http://schemas.microsoft.com/office/drawing/2014/main" id="{67CFE517-0BCA-2AB4-E3A0-9F1C97D4D20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3375" y="2398366"/>
            <a:ext cx="4038600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KZ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Министерство промышленности и строительства РК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KZ" sz="1200" b="1" i="0" u="none" strike="noStrike" kern="1200" cap="none" spc="0" normalizeH="0" baseline="0" noProof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энергоэффективность и энергосбережение, зеленое строительство</a:t>
            </a:r>
          </a:p>
        </p:txBody>
      </p:sp>
      <p:sp>
        <p:nvSpPr>
          <p:cNvPr id="33803" name="TextBox 20">
            <a:extLst>
              <a:ext uri="{FF2B5EF4-FFF2-40B4-BE49-F238E27FC236}">
                <a16:creationId xmlns:a16="http://schemas.microsoft.com/office/drawing/2014/main" id="{BFED0C4E-55C5-A3F1-0ADA-01419C6968D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3375" y="3076228"/>
            <a:ext cx="386715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KZ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Министерство цифрового развития, инноваций и аэрокосмической промышленности РК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KZ" sz="1200" b="1" i="0" u="none" strike="noStrike" kern="1200" cap="none" spc="0" normalizeH="0" baseline="0" noProof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инновации, цифровизация</a:t>
            </a:r>
          </a:p>
        </p:txBody>
      </p:sp>
      <p:sp>
        <p:nvSpPr>
          <p:cNvPr id="33804" name="TextBox 21">
            <a:extLst>
              <a:ext uri="{FF2B5EF4-FFF2-40B4-BE49-F238E27FC236}">
                <a16:creationId xmlns:a16="http://schemas.microsoft.com/office/drawing/2014/main" id="{E32CA9D3-5B3E-AA86-867C-A3D3A1FFF17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3375" y="4244628"/>
            <a:ext cx="386715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KZ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Министерство транспорта РК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KZ" sz="1200" b="1" i="0" u="none" strike="noStrike" kern="1200" cap="none" spc="0" normalizeH="0" baseline="0" noProof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зеленый транспорт</a:t>
            </a:r>
          </a:p>
        </p:txBody>
      </p:sp>
      <p:sp>
        <p:nvSpPr>
          <p:cNvPr id="33805" name="TextBox 22">
            <a:extLst>
              <a:ext uri="{FF2B5EF4-FFF2-40B4-BE49-F238E27FC236}">
                <a16:creationId xmlns:a16="http://schemas.microsoft.com/office/drawing/2014/main" id="{374FE9B5-22A2-2BD0-C6C8-7A3AD722B04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3375" y="4712941"/>
            <a:ext cx="386715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KZ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Комитет промышленности РК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KZ" sz="1200" b="1" i="0" u="none" strike="noStrike" kern="1200" cap="none" spc="0" normalizeH="0" baseline="0" noProof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декарбонизация промышленности</a:t>
            </a:r>
          </a:p>
        </p:txBody>
      </p:sp>
      <p:sp>
        <p:nvSpPr>
          <p:cNvPr id="33806" name="TextBox 23">
            <a:extLst>
              <a:ext uri="{FF2B5EF4-FFF2-40B4-BE49-F238E27FC236}">
                <a16:creationId xmlns:a16="http://schemas.microsoft.com/office/drawing/2014/main" id="{872CF427-080A-7DD3-ED74-B3B46E8A040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3375" y="5200303"/>
            <a:ext cx="386715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KZ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Комитет по делам строительства и ЖКХ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KZ" sz="1200" b="1" i="0" u="none" strike="noStrike" kern="1200" cap="none" spc="0" normalizeH="0" baseline="0" noProof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модернизация ЖКХ, энергосберегающие технологии в строительстве</a:t>
            </a:r>
          </a:p>
        </p:txBody>
      </p:sp>
      <p:sp>
        <p:nvSpPr>
          <p:cNvPr id="33807" name="TextBox 24">
            <a:extLst>
              <a:ext uri="{FF2B5EF4-FFF2-40B4-BE49-F238E27FC236}">
                <a16:creationId xmlns:a16="http://schemas.microsoft.com/office/drawing/2014/main" id="{17277B50-52C2-A312-1622-864D5E4EC17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3375" y="5817841"/>
            <a:ext cx="4105275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KZ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Комитет технического регулирования и метрологии РК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KZ" sz="1200" b="1" i="0" u="none" strike="noStrike" kern="1200" cap="none" spc="0" normalizeH="0" baseline="0" noProof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техническое регулирование (сертификация, стандартизация и испытание технологий)</a:t>
            </a:r>
          </a:p>
        </p:txBody>
      </p:sp>
      <p:sp>
        <p:nvSpPr>
          <p:cNvPr id="33808" name="TextBox 25">
            <a:extLst>
              <a:ext uri="{FF2B5EF4-FFF2-40B4-BE49-F238E27FC236}">
                <a16:creationId xmlns:a16="http://schemas.microsoft.com/office/drawing/2014/main" id="{8B6C618E-C552-869F-CB4E-9A19720CA92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51400" y="1293466"/>
            <a:ext cx="3867150" cy="83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KZ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НАО «Международный центр зеленых технологий и инвестиционных проектов»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KZ" sz="1200" b="1" i="0" u="none" strike="noStrike" kern="1200" cap="none" spc="0" normalizeH="0" baseline="0" noProof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реестр зеленых технологий, НДТ</a:t>
            </a:r>
            <a:endParaRPr kumimoji="0" lang="ru-KZ" altLang="ru-KZ" sz="1200" b="1" i="0" u="none" strike="noStrike" kern="1200" cap="none" spc="0" normalizeH="0" baseline="0" noProof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KZ" altLang="ru-KZ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3809" name="TextBox 26">
            <a:extLst>
              <a:ext uri="{FF2B5EF4-FFF2-40B4-BE49-F238E27FC236}">
                <a16:creationId xmlns:a16="http://schemas.microsoft.com/office/drawing/2014/main" id="{C3A48984-800B-59FD-9A8F-E68DA5027AB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70450" y="1882428"/>
            <a:ext cx="3981450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KZ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АО «Институт развития электроэнергетики и энергосбережения»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KZ" sz="1200" b="1" i="0" u="none" strike="noStrike" kern="1200" cap="none" spc="0" normalizeH="0" baseline="0" noProof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карта энергоэффективности, перечень производителей энергосберегающих технологий</a:t>
            </a:r>
            <a:endParaRPr kumimoji="0" lang="ru-KZ" altLang="ru-KZ" sz="1200" b="1" i="0" u="none" strike="noStrike" kern="1200" cap="none" spc="0" normalizeH="0" baseline="0" noProof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3810" name="TextBox 27">
            <a:extLst>
              <a:ext uri="{FF2B5EF4-FFF2-40B4-BE49-F238E27FC236}">
                <a16:creationId xmlns:a16="http://schemas.microsoft.com/office/drawing/2014/main" id="{EA8CDD99-9EE3-CD3D-F76D-CDEF670CC9F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51400" y="2695228"/>
            <a:ext cx="386715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KZ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АО «Казахстанский центр модернизации и развития ЖКХ»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KZ" sz="1200" b="1" i="0" u="none" strike="noStrike" kern="1200" cap="none" spc="0" normalizeH="0" baseline="0" noProof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чистые технологии в сфере ЖКХ</a:t>
            </a:r>
            <a:endParaRPr kumimoji="0" lang="ru-RU" altLang="ru-KZ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3811" name="TextBox 28">
            <a:extLst>
              <a:ext uri="{FF2B5EF4-FFF2-40B4-BE49-F238E27FC236}">
                <a16:creationId xmlns:a16="http://schemas.microsoft.com/office/drawing/2014/main" id="{331270AB-4CC3-35A9-1611-451716D9EFD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51400" y="3319116"/>
            <a:ext cx="386715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KZ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АО «Фонд развития предпринимательства «Даму»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KZ" sz="1200" b="1" i="0" u="none" strike="noStrike" kern="1200" cap="none" spc="0" normalizeH="0" baseline="0" noProof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зеленые финансовые инструменты</a:t>
            </a:r>
            <a:endParaRPr kumimoji="0" lang="ru-KZ" altLang="ru-KZ" sz="1200" b="1" i="0" u="none" strike="noStrike" kern="1200" cap="none" spc="0" normalizeH="0" baseline="0" noProof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3812" name="TextBox 29">
            <a:extLst>
              <a:ext uri="{FF2B5EF4-FFF2-40B4-BE49-F238E27FC236}">
                <a16:creationId xmlns:a16="http://schemas.microsoft.com/office/drawing/2014/main" id="{7174BA05-7AFF-C356-5A12-BFA89DDF040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51400" y="3766791"/>
            <a:ext cx="3867150" cy="83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KZ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АО «Национальное агентство по развитию инноваций «QazInnovations»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KZ" sz="1200" b="1" i="0" u="none" strike="noStrike" kern="1200" cap="none" spc="0" normalizeH="0" baseline="0" noProof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меры поддержки инноваций</a:t>
            </a:r>
            <a:endParaRPr kumimoji="0" lang="ru-KZ" altLang="ru-KZ" sz="1200" b="1" i="0" u="none" strike="noStrike" kern="1200" cap="none" spc="0" normalizeH="0" baseline="0" noProof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KZ" altLang="ru-KZ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3813" name="TextBox 30">
            <a:extLst>
              <a:ext uri="{FF2B5EF4-FFF2-40B4-BE49-F238E27FC236}">
                <a16:creationId xmlns:a16="http://schemas.microsoft.com/office/drawing/2014/main" id="{76F38158-C0FC-2A6B-AA7F-152F53A43E5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70450" y="4398616"/>
            <a:ext cx="386715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ru-KZ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Astana Hub</a:t>
            </a:r>
            <a:endParaRPr kumimoji="0" lang="ru-RU" altLang="ru-KZ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KZ" sz="1200" b="1" i="0" u="none" strike="noStrike" kern="1200" cap="none" spc="0" normalizeH="0" baseline="0" noProof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международный технопарк </a:t>
            </a:r>
            <a:endParaRPr kumimoji="0" lang="ru-KZ" altLang="ru-KZ" sz="1200" b="1" i="0" u="none" strike="noStrike" kern="1200" cap="none" spc="0" normalizeH="0" baseline="0" noProof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3814" name="TextBox 31">
            <a:extLst>
              <a:ext uri="{FF2B5EF4-FFF2-40B4-BE49-F238E27FC236}">
                <a16:creationId xmlns:a16="http://schemas.microsoft.com/office/drawing/2014/main" id="{EC01863E-266B-BD18-FF8C-881FE682AA0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51400" y="5276503"/>
            <a:ext cx="3867150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KZ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Автономный кластерный фонд «Парк инновационных технологий» (Tech Garden)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KZ" sz="1200" b="1" i="0" u="none" strike="noStrike" kern="1200" cap="none" spc="0" normalizeH="0" baseline="0" noProof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развитие инновационных технологий</a:t>
            </a:r>
            <a:endParaRPr kumimoji="0" lang="ru-KZ" altLang="ru-KZ" sz="1200" b="1" i="0" u="none" strike="noStrike" kern="1200" cap="none" spc="0" normalizeH="0" baseline="0" noProof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KZ" altLang="ru-KZ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3815" name="TextBox 32">
            <a:extLst>
              <a:ext uri="{FF2B5EF4-FFF2-40B4-BE49-F238E27FC236}">
                <a16:creationId xmlns:a16="http://schemas.microsoft.com/office/drawing/2014/main" id="{5E2B2DBE-005E-8741-F258-1B83690A014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51400" y="5900391"/>
            <a:ext cx="3867150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KZ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РГП «Казахстанский институт стандартизации и метрологии»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KZ" sz="1200" b="1" i="0" u="none" strike="noStrike" kern="1200" cap="none" spc="0" normalizeH="0" baseline="0" noProof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стандарты в области чистых технологий</a:t>
            </a:r>
          </a:p>
        </p:txBody>
      </p:sp>
      <p:sp>
        <p:nvSpPr>
          <p:cNvPr id="33816" name="TextBox 33">
            <a:extLst>
              <a:ext uri="{FF2B5EF4-FFF2-40B4-BE49-F238E27FC236}">
                <a16:creationId xmlns:a16="http://schemas.microsoft.com/office/drawing/2014/main" id="{02717B6E-9E25-E286-F7C2-3256E7A39A1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51400" y="4852641"/>
            <a:ext cx="386715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KZ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АО «Фонд науки»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KZ" sz="1200" b="1" i="0" u="none" strike="noStrike" kern="1200" cap="none" spc="0" normalizeH="0" baseline="0" noProof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научные разработки</a:t>
            </a:r>
            <a:endParaRPr kumimoji="0" lang="ru-KZ" altLang="ru-KZ" sz="1200" b="1" i="0" u="none" strike="noStrike" kern="1200" cap="none" spc="0" normalizeH="0" baseline="0" noProof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3817" name="TextBox 34">
            <a:extLst>
              <a:ext uri="{FF2B5EF4-FFF2-40B4-BE49-F238E27FC236}">
                <a16:creationId xmlns:a16="http://schemas.microsoft.com/office/drawing/2014/main" id="{97F08006-44BB-D461-24F3-0F41BAAD988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3375" y="3752503"/>
            <a:ext cx="386715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KZ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Министерство водных ресурсов и ирригации РК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KZ" sz="1200" b="1" i="0" u="none" strike="noStrike" kern="1200" cap="none" spc="0" normalizeH="0" baseline="0" noProof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эффективное управление водосбережением</a:t>
            </a:r>
            <a:endParaRPr kumimoji="0" lang="ru-KZ" altLang="ru-KZ" sz="1200" b="1" i="0" u="none" strike="noStrike" kern="1200" cap="none" spc="0" normalizeH="0" baseline="0" noProof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3819" name="TextBox 4">
            <a:extLst>
              <a:ext uri="{FF2B5EF4-FFF2-40B4-BE49-F238E27FC236}">
                <a16:creationId xmlns:a16="http://schemas.microsoft.com/office/drawing/2014/main" id="{0D4D0ECD-125A-8AF5-3CDE-43666D8D92A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76562"/>
            <a:ext cx="91440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ru-RU" altLang="ru-KZ" sz="2000" b="1" dirty="0">
                <a:solidFill>
                  <a:srgbClr val="1F4E79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Организации в Казахстане </a:t>
            </a:r>
            <a:endParaRPr kumimoji="0" lang="ru-RU" altLang="ru-KZ" sz="2000" b="1" i="0" u="none" strike="noStrike" kern="1200" cap="none" spc="0" normalizeH="0" baseline="0" noProof="0" dirty="0">
              <a:ln>
                <a:noFill/>
              </a:ln>
              <a:solidFill>
                <a:srgbClr val="1F4E79"/>
              </a:solidFill>
              <a:effectLst/>
              <a:uLnTx/>
              <a:uFillTx/>
              <a:latin typeface="Arial Black" panose="020B0A04020102020204" pitchFamily="34" charset="0"/>
              <a:ea typeface="+mn-ea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72836A66-392A-EA34-1ADA-8632E5DDE741}"/>
              </a:ext>
            </a:extLst>
          </p:cNvPr>
          <p:cNvSpPr/>
          <p:nvPr/>
        </p:nvSpPr>
        <p:spPr>
          <a:xfrm>
            <a:off x="0" y="0"/>
            <a:ext cx="9245600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KZ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F1B13E92-142B-2B62-180D-E8528D071333}"/>
              </a:ext>
            </a:extLst>
          </p:cNvPr>
          <p:cNvSpPr/>
          <p:nvPr/>
        </p:nvSpPr>
        <p:spPr>
          <a:xfrm>
            <a:off x="0" y="789087"/>
            <a:ext cx="9144000" cy="47625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KZ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3819" name="TextBox 4">
            <a:extLst>
              <a:ext uri="{FF2B5EF4-FFF2-40B4-BE49-F238E27FC236}">
                <a16:creationId xmlns:a16="http://schemas.microsoft.com/office/drawing/2014/main" id="{0D4D0ECD-125A-8AF5-3CDE-43666D8D92A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56818"/>
            <a:ext cx="9144000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KZ" sz="2000" b="1" i="0" u="none" strike="noStrike" kern="1200" cap="none" spc="0" normalizeH="0" baseline="0" noProof="0" dirty="0">
                <a:ln>
                  <a:noFill/>
                </a:ln>
                <a:solidFill>
                  <a:srgbClr val="1F4E79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Arial" panose="020B0604020202020204" pitchFamily="34" charset="0"/>
              </a:rPr>
              <a:t>Учебный материал для использования в ходе изучения вопросов декарбонизации промышленности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9D67557-81A3-21D1-108E-AA26A1FA8B73}"/>
              </a:ext>
            </a:extLst>
          </p:cNvPr>
          <p:cNvSpPr txBox="1"/>
          <p:nvPr/>
        </p:nvSpPr>
        <p:spPr>
          <a:xfrm>
            <a:off x="395536" y="1052736"/>
            <a:ext cx="8208912" cy="53553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Цель учебного материала: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формирование понимания заинтересованных сторон о важности декарбонизации промышленности в Казахстане, а также повышение информированности о ключевых источниках выбросов парниковых газов в промышленном секторе.</a:t>
            </a:r>
          </a:p>
          <a:p>
            <a:pPr algn="just"/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ru-RU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результате изучения учебного материала участники будут способны:</a:t>
            </a:r>
          </a:p>
          <a:p>
            <a:pPr algn="just"/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• Понимать базовые аспекты декарбонизации в промышленном секторе.</a:t>
            </a:r>
          </a:p>
          <a:p>
            <a:pPr algn="just"/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• Выявить основные источники выбросов парниковых газов в промышленности Казахстана.</a:t>
            </a:r>
          </a:p>
          <a:p>
            <a:pPr algn="just"/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• Оценить и интерпретировать целевые индикаторы и показатели декарбонизации в отрасли.</a:t>
            </a:r>
          </a:p>
          <a:p>
            <a:pPr algn="just"/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• Понимать деятельность ЗКФ и его процедуры аккредитации и зеленые инструменты.</a:t>
            </a:r>
          </a:p>
          <a:p>
            <a:pPr algn="just"/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• Определить наиболее значимые климатические риски для компаний в данном секторе.</a:t>
            </a:r>
          </a:p>
          <a:p>
            <a:pPr algn="just"/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• Анализировать и сравнивать различные мероприятия и технологические решения для декарбонизации в краткосрочной и долгосрочной перспективе.</a:t>
            </a:r>
          </a:p>
        </p:txBody>
      </p:sp>
    </p:spTree>
    <p:extLst>
      <p:ext uri="{BB962C8B-B14F-4D97-AF65-F5344CB8AC3E}">
        <p14:creationId xmlns:p14="http://schemas.microsoft.com/office/powerpoint/2010/main" val="402642872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72836A66-392A-EA34-1ADA-8632E5DDE741}"/>
              </a:ext>
            </a:extLst>
          </p:cNvPr>
          <p:cNvSpPr/>
          <p:nvPr/>
        </p:nvSpPr>
        <p:spPr>
          <a:xfrm>
            <a:off x="0" y="0"/>
            <a:ext cx="9245600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KZ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F1B13E92-142B-2B62-180D-E8528D071333}"/>
              </a:ext>
            </a:extLst>
          </p:cNvPr>
          <p:cNvSpPr/>
          <p:nvPr/>
        </p:nvSpPr>
        <p:spPr>
          <a:xfrm>
            <a:off x="0" y="789087"/>
            <a:ext cx="9144000" cy="47625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KZ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3819" name="TextBox 4">
            <a:extLst>
              <a:ext uri="{FF2B5EF4-FFF2-40B4-BE49-F238E27FC236}">
                <a16:creationId xmlns:a16="http://schemas.microsoft.com/office/drawing/2014/main" id="{0D4D0ECD-125A-8AF5-3CDE-43666D8D92A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56818"/>
            <a:ext cx="9144000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KZ" sz="2000" b="1" i="0" u="none" strike="noStrike" kern="1200" cap="none" spc="0" normalizeH="0" baseline="0" noProof="0" dirty="0">
                <a:ln>
                  <a:noFill/>
                </a:ln>
                <a:solidFill>
                  <a:srgbClr val="1F4E79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Arial" panose="020B0604020202020204" pitchFamily="34" charset="0"/>
              </a:rPr>
              <a:t>Учебный материал для использования в ходе изучения вопросов декарбонизации промышленности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9D67557-81A3-21D1-108E-AA26A1FA8B73}"/>
              </a:ext>
            </a:extLst>
          </p:cNvPr>
          <p:cNvSpPr txBox="1"/>
          <p:nvPr/>
        </p:nvSpPr>
        <p:spPr>
          <a:xfrm>
            <a:off x="395536" y="1412776"/>
            <a:ext cx="8208912" cy="31393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Лекции: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Представление информации о декарбонизации, источниках выбросов и целевых показателях.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Групповые дискуссии: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Обсуждение климатических рисков и их </a:t>
            </a:r>
            <a:r>
              <a:rPr kumimoji="0" lang="ru-RU" sz="1800" b="1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приоритизации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для компаний в секторе.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Кейс-стади и примеры: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Анализ успешных практик компаний, реализующих декарбонизационные проекты.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Интерактивные опросы: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Оценка понимания и готовности участников к внедрению декарбонизации.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69E87C6B-C082-4C0C-6729-730EA513ADC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71595" y="4552097"/>
            <a:ext cx="2232853" cy="1996613"/>
          </a:xfrm>
          <a:prstGeom prst="rect">
            <a:avLst/>
          </a:prstGeom>
        </p:spPr>
      </p:pic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B9897D54-7637-48D9-903B-402CEFD56479}"/>
              </a:ext>
            </a:extLst>
          </p:cNvPr>
          <p:cNvSpPr/>
          <p:nvPr/>
        </p:nvSpPr>
        <p:spPr>
          <a:xfrm>
            <a:off x="467544" y="991567"/>
            <a:ext cx="1872208" cy="318998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F487C"/>
              </a:buClr>
              <a:buSzTx/>
              <a:buFontTx/>
              <a:buNone/>
              <a:tabLst/>
              <a:defRPr/>
            </a:pPr>
            <a:r>
              <a:rPr kumimoji="0" lang="ru-RU" sz="1400" b="1" i="0" u="none" strike="noStrike" kern="1200" cap="none" spc="-11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СОДЕРЖАНИЕ</a:t>
            </a:r>
          </a:p>
        </p:txBody>
      </p:sp>
    </p:spTree>
    <p:extLst>
      <p:ext uri="{BB962C8B-B14F-4D97-AF65-F5344CB8AC3E}">
        <p14:creationId xmlns:p14="http://schemas.microsoft.com/office/powerpoint/2010/main" val="389974156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72836A66-392A-EA34-1ADA-8632E5DDE741}"/>
              </a:ext>
            </a:extLst>
          </p:cNvPr>
          <p:cNvSpPr/>
          <p:nvPr/>
        </p:nvSpPr>
        <p:spPr>
          <a:xfrm>
            <a:off x="0" y="0"/>
            <a:ext cx="9245600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KZ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F1B13E92-142B-2B62-180D-E8528D071333}"/>
              </a:ext>
            </a:extLst>
          </p:cNvPr>
          <p:cNvSpPr/>
          <p:nvPr/>
        </p:nvSpPr>
        <p:spPr>
          <a:xfrm>
            <a:off x="0" y="789087"/>
            <a:ext cx="9144000" cy="47625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KZ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3819" name="TextBox 4">
            <a:extLst>
              <a:ext uri="{FF2B5EF4-FFF2-40B4-BE49-F238E27FC236}">
                <a16:creationId xmlns:a16="http://schemas.microsoft.com/office/drawing/2014/main" id="{0D4D0ECD-125A-8AF5-3CDE-43666D8D92A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56818"/>
            <a:ext cx="9144000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KZ" sz="2000" b="1" i="0" u="none" strike="noStrike" kern="1200" cap="none" spc="0" normalizeH="0" baseline="0" noProof="0" dirty="0">
                <a:ln>
                  <a:noFill/>
                </a:ln>
                <a:solidFill>
                  <a:srgbClr val="1F4E79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Arial" panose="020B0604020202020204" pitchFamily="34" charset="0"/>
              </a:rPr>
              <a:t>Учебный материал для использования в ходе изучения вопросов декарбонизации промышленности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9D67557-81A3-21D1-108E-AA26A1FA8B73}"/>
              </a:ext>
            </a:extLst>
          </p:cNvPr>
          <p:cNvSpPr txBox="1"/>
          <p:nvPr/>
        </p:nvSpPr>
        <p:spPr>
          <a:xfrm>
            <a:off x="395536" y="1412776"/>
            <a:ext cx="8208912" cy="36933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Введение в декарбонизацию: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Значение снижения выбросов парниковых газов в контексте изменения климата и устойчивости промышленных отраслей.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Основные источники выбросов: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Обзор этапов добычи, обработки и транспортировки, влияющих на уровень углеродных выбросов.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Целевые индикаторы и показатели: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Представление показателей декарбонизации, методов измерения и их важности для отслеживания успеха.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Деятельность ЗКФ: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его процедуры аккредитации и зеленые инструменты для реализации мероприятий по декарбонизации.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69E87C6B-C082-4C0C-6729-730EA513ADC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48264" y="5208306"/>
            <a:ext cx="1728797" cy="1340404"/>
          </a:xfrm>
          <a:prstGeom prst="rect">
            <a:avLst/>
          </a:prstGeom>
        </p:spPr>
      </p:pic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B9897D54-7637-48D9-903B-402CEFD56479}"/>
              </a:ext>
            </a:extLst>
          </p:cNvPr>
          <p:cNvSpPr/>
          <p:nvPr/>
        </p:nvSpPr>
        <p:spPr>
          <a:xfrm>
            <a:off x="467544" y="991567"/>
            <a:ext cx="3816424" cy="318998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F487C"/>
              </a:buClr>
              <a:buSzTx/>
              <a:buFontTx/>
              <a:buNone/>
              <a:tabLst/>
              <a:defRPr/>
            </a:pPr>
            <a:r>
              <a:rPr kumimoji="0" lang="ru-RU" sz="1400" b="1" i="0" u="none" strike="noStrike" kern="1200" cap="none" spc="-11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Информационно-теоретическая часть</a:t>
            </a:r>
          </a:p>
        </p:txBody>
      </p:sp>
    </p:spTree>
    <p:extLst>
      <p:ext uri="{BB962C8B-B14F-4D97-AF65-F5344CB8AC3E}">
        <p14:creationId xmlns:p14="http://schemas.microsoft.com/office/powerpoint/2010/main" val="341496829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72836A66-392A-EA34-1ADA-8632E5DDE741}"/>
              </a:ext>
            </a:extLst>
          </p:cNvPr>
          <p:cNvSpPr/>
          <p:nvPr/>
        </p:nvSpPr>
        <p:spPr>
          <a:xfrm>
            <a:off x="0" y="0"/>
            <a:ext cx="9245600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KZ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F1B13E92-142B-2B62-180D-E8528D071333}"/>
              </a:ext>
            </a:extLst>
          </p:cNvPr>
          <p:cNvSpPr/>
          <p:nvPr/>
        </p:nvSpPr>
        <p:spPr>
          <a:xfrm>
            <a:off x="0" y="789087"/>
            <a:ext cx="9144000" cy="47625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KZ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3819" name="TextBox 4">
            <a:extLst>
              <a:ext uri="{FF2B5EF4-FFF2-40B4-BE49-F238E27FC236}">
                <a16:creationId xmlns:a16="http://schemas.microsoft.com/office/drawing/2014/main" id="{0D4D0ECD-125A-8AF5-3CDE-43666D8D92A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56818"/>
            <a:ext cx="9144000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KZ" sz="2000" b="1" i="0" u="none" strike="noStrike" kern="1200" cap="none" spc="0" normalizeH="0" baseline="0" noProof="0" dirty="0">
                <a:ln>
                  <a:noFill/>
                </a:ln>
                <a:solidFill>
                  <a:srgbClr val="1F4E79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Arial" panose="020B0604020202020204" pitchFamily="34" charset="0"/>
              </a:rPr>
              <a:t>Учебный материал для использования в ходе изучения вопросов декарбонизации промышленности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9D67557-81A3-21D1-108E-AA26A1FA8B73}"/>
              </a:ext>
            </a:extLst>
          </p:cNvPr>
          <p:cNvSpPr txBox="1"/>
          <p:nvPr/>
        </p:nvSpPr>
        <p:spPr>
          <a:xfrm>
            <a:off x="395536" y="1412776"/>
            <a:ext cx="8208912" cy="31393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Оценка климатических рисков: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Работа в группах для идентификации и приоритизация наиболее значимых климатических рисков для компаний в промышленном секторе.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Анализ мероприятий и технологий: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Обсуждение и сравнение различных технологических и стратегических решений для снижения выбросов в краткосрочной и долгосрочной перспективе.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Разработка планов декарбонизации: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Создание практических планов действий для внедрения мероприятий и технологий в компаниях, учитывая климатические риски и уникальные характеристики.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69E87C6B-C082-4C0C-6729-730EA513ADC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48264" y="5208306"/>
            <a:ext cx="1728797" cy="1340404"/>
          </a:xfrm>
          <a:prstGeom prst="rect">
            <a:avLst/>
          </a:prstGeom>
        </p:spPr>
      </p:pic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B9897D54-7637-48D9-903B-402CEFD56479}"/>
              </a:ext>
            </a:extLst>
          </p:cNvPr>
          <p:cNvSpPr/>
          <p:nvPr/>
        </p:nvSpPr>
        <p:spPr>
          <a:xfrm>
            <a:off x="467544" y="991566"/>
            <a:ext cx="2664296" cy="318998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F487C"/>
              </a:buClr>
              <a:buSzTx/>
              <a:buFontTx/>
              <a:buNone/>
              <a:tabLst/>
              <a:defRPr/>
            </a:pPr>
            <a:r>
              <a:rPr kumimoji="0" lang="ru-RU" sz="1400" b="1" i="0" u="none" strike="noStrike" kern="1200" cap="none" spc="-11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Практическая часть</a:t>
            </a:r>
          </a:p>
        </p:txBody>
      </p:sp>
    </p:spTree>
    <p:extLst>
      <p:ext uri="{BB962C8B-B14F-4D97-AF65-F5344CB8AC3E}">
        <p14:creationId xmlns:p14="http://schemas.microsoft.com/office/powerpoint/2010/main" val="407504331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72836A66-392A-EA34-1ADA-8632E5DDE741}"/>
              </a:ext>
            </a:extLst>
          </p:cNvPr>
          <p:cNvSpPr/>
          <p:nvPr/>
        </p:nvSpPr>
        <p:spPr>
          <a:xfrm>
            <a:off x="0" y="0"/>
            <a:ext cx="9245600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KZ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F1B13E92-142B-2B62-180D-E8528D071333}"/>
              </a:ext>
            </a:extLst>
          </p:cNvPr>
          <p:cNvSpPr/>
          <p:nvPr/>
        </p:nvSpPr>
        <p:spPr>
          <a:xfrm>
            <a:off x="0" y="789087"/>
            <a:ext cx="9144000" cy="47625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KZ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3819" name="TextBox 4">
            <a:extLst>
              <a:ext uri="{FF2B5EF4-FFF2-40B4-BE49-F238E27FC236}">
                <a16:creationId xmlns:a16="http://schemas.microsoft.com/office/drawing/2014/main" id="{0D4D0ECD-125A-8AF5-3CDE-43666D8D92A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56818"/>
            <a:ext cx="9144000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KZ" sz="2000" b="1" i="0" u="none" strike="noStrike" kern="1200" cap="none" spc="0" normalizeH="0" baseline="0" noProof="0" dirty="0">
                <a:ln>
                  <a:noFill/>
                </a:ln>
                <a:solidFill>
                  <a:srgbClr val="1F4E79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Arial" panose="020B0604020202020204" pitchFamily="34" charset="0"/>
              </a:rPr>
              <a:t>Учебный материал для использования в ходе изучения вопросов декарбонизации промышленности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9D67557-81A3-21D1-108E-AA26A1FA8B73}"/>
              </a:ext>
            </a:extLst>
          </p:cNvPr>
          <p:cNvSpPr txBox="1"/>
          <p:nvPr/>
        </p:nvSpPr>
        <p:spPr>
          <a:xfrm>
            <a:off x="395536" y="1412776"/>
            <a:ext cx="8208912" cy="42165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Проведение базовой лекции на тему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«Понятие декарбонизации и климатические вызовы в промышленности. Деятельность ЗКФ и его процедуры аккредитации и зеленые инструменты»</a:t>
            </a:r>
          </a:p>
          <a:p>
            <a:pPr marL="538163" marR="0" lvl="0" indent="92075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38163" marR="0" lvl="0" indent="92075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Часть 1: Введение в декарбонизацию и её значение</a:t>
            </a:r>
          </a:p>
          <a:p>
            <a:pPr marL="538163" marR="0" lvl="0" indent="92075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Часть 2: Климатические вызовы и их воздействие на отрасль</a:t>
            </a:r>
          </a:p>
          <a:p>
            <a:pPr marL="538163" marR="0" lvl="0" indent="92075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Часть 3: Цели декарбонизации в промышленном секторе</a:t>
            </a:r>
          </a:p>
          <a:p>
            <a:pPr marL="538163" marR="0" lvl="0" indent="92075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Часть 4: Источники финансирования декарбонизации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Проведение технической лекция на тему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«Декарбонизация: технологии и пути к снижению выбросов»</a:t>
            </a:r>
          </a:p>
          <a:p>
            <a:pPr marR="0" lvl="0" indent="630238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60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R="0" lvl="0" indent="630238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Часть 1: Технологии для снижения выбросов</a:t>
            </a:r>
          </a:p>
          <a:p>
            <a:pPr marR="0" lvl="0" indent="630238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Часть 2: Инновационные подходы к декарбонизации</a:t>
            </a:r>
          </a:p>
          <a:p>
            <a:pPr marR="0" lvl="0" indent="630238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Часть 3: Применение технологий в реальности</a:t>
            </a:r>
          </a:p>
          <a:p>
            <a:pPr marR="0" lvl="0" indent="630238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Часть 4: Долгосрочная стратегия декарбонизации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69E87C6B-C082-4C0C-6729-730EA513ADC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48264" y="5208306"/>
            <a:ext cx="1728797" cy="1340404"/>
          </a:xfrm>
          <a:prstGeom prst="rect">
            <a:avLst/>
          </a:prstGeom>
        </p:spPr>
      </p:pic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B9897D54-7637-48D9-903B-402CEFD56479}"/>
              </a:ext>
            </a:extLst>
          </p:cNvPr>
          <p:cNvSpPr/>
          <p:nvPr/>
        </p:nvSpPr>
        <p:spPr>
          <a:xfrm>
            <a:off x="467544" y="991566"/>
            <a:ext cx="2664296" cy="318998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F487C"/>
              </a:buClr>
              <a:buSzTx/>
              <a:buFontTx/>
              <a:buNone/>
              <a:tabLst/>
              <a:defRPr/>
            </a:pPr>
            <a:r>
              <a:rPr kumimoji="0" lang="ru-RU" sz="1400" b="1" i="0" u="none" strike="noStrike" kern="1200" cap="none" spc="-11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Лекционные материалы</a:t>
            </a:r>
          </a:p>
        </p:txBody>
      </p:sp>
    </p:spTree>
    <p:extLst>
      <p:ext uri="{BB962C8B-B14F-4D97-AF65-F5344CB8AC3E}">
        <p14:creationId xmlns:p14="http://schemas.microsoft.com/office/powerpoint/2010/main" val="104121584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7" name="Прямая соединительная линия 26">
            <a:extLst>
              <a:ext uri="{FF2B5EF4-FFF2-40B4-BE49-F238E27FC236}">
                <a16:creationId xmlns:a16="http://schemas.microsoft.com/office/drawing/2014/main" id="{648327EA-9F60-30F9-F741-4502749B10BB}"/>
              </a:ext>
            </a:extLst>
          </p:cNvPr>
          <p:cNvCxnSpPr>
            <a:cxnSpLocks/>
            <a:stCxn id="10251" idx="2"/>
            <a:endCxn id="10253" idx="0"/>
          </p:cNvCxnSpPr>
          <p:nvPr/>
        </p:nvCxnSpPr>
        <p:spPr>
          <a:xfrm>
            <a:off x="1995488" y="2178050"/>
            <a:ext cx="0" cy="601663"/>
          </a:xfrm>
          <a:prstGeom prst="line">
            <a:avLst/>
          </a:prstGeom>
          <a:ln>
            <a:solidFill>
              <a:srgbClr val="12C9E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Прямая соединительная линия 30">
            <a:extLst>
              <a:ext uri="{FF2B5EF4-FFF2-40B4-BE49-F238E27FC236}">
                <a16:creationId xmlns:a16="http://schemas.microsoft.com/office/drawing/2014/main" id="{F409C54F-8862-3FE4-0611-7CDB2193A35D}"/>
              </a:ext>
            </a:extLst>
          </p:cNvPr>
          <p:cNvCxnSpPr>
            <a:cxnSpLocks/>
          </p:cNvCxnSpPr>
          <p:nvPr/>
        </p:nvCxnSpPr>
        <p:spPr>
          <a:xfrm flipH="1">
            <a:off x="1987550" y="4259263"/>
            <a:ext cx="7938" cy="450850"/>
          </a:xfrm>
          <a:prstGeom prst="line">
            <a:avLst/>
          </a:prstGeom>
          <a:ln>
            <a:solidFill>
              <a:srgbClr val="12C9E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Прямая соединительная линия 20">
            <a:extLst>
              <a:ext uri="{FF2B5EF4-FFF2-40B4-BE49-F238E27FC236}">
                <a16:creationId xmlns:a16="http://schemas.microsoft.com/office/drawing/2014/main" id="{2844C828-0AD5-773A-E295-596CE90EB7C2}"/>
              </a:ext>
            </a:extLst>
          </p:cNvPr>
          <p:cNvCxnSpPr>
            <a:cxnSpLocks/>
          </p:cNvCxnSpPr>
          <p:nvPr/>
        </p:nvCxnSpPr>
        <p:spPr>
          <a:xfrm>
            <a:off x="3494088" y="3282950"/>
            <a:ext cx="665162" cy="0"/>
          </a:xfrm>
          <a:prstGeom prst="line">
            <a:avLst/>
          </a:prstGeom>
          <a:ln>
            <a:solidFill>
              <a:srgbClr val="12C9E8"/>
            </a:solidFill>
            <a:prstDash val="sysDash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единительная линия 17">
            <a:extLst>
              <a:ext uri="{FF2B5EF4-FFF2-40B4-BE49-F238E27FC236}">
                <a16:creationId xmlns:a16="http://schemas.microsoft.com/office/drawing/2014/main" id="{099B41D3-C63C-2B7E-E438-8B3B9C274F03}"/>
              </a:ext>
            </a:extLst>
          </p:cNvPr>
          <p:cNvCxnSpPr>
            <a:cxnSpLocks/>
          </p:cNvCxnSpPr>
          <p:nvPr/>
        </p:nvCxnSpPr>
        <p:spPr>
          <a:xfrm>
            <a:off x="3689350" y="1798638"/>
            <a:ext cx="457200" cy="0"/>
          </a:xfrm>
          <a:prstGeom prst="line">
            <a:avLst/>
          </a:prstGeom>
          <a:ln>
            <a:solidFill>
              <a:srgbClr val="12C9E8"/>
            </a:solidFill>
            <a:prstDash val="sysDash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id="{EACE304B-7B2A-BCE2-9FD0-D922C52A4705}"/>
              </a:ext>
            </a:extLst>
          </p:cNvPr>
          <p:cNvSpPr/>
          <p:nvPr/>
        </p:nvSpPr>
        <p:spPr>
          <a:xfrm>
            <a:off x="284163" y="2701925"/>
            <a:ext cx="3405187" cy="1555750"/>
          </a:xfrm>
          <a:prstGeom prst="rect">
            <a:avLst/>
          </a:prstGeom>
          <a:solidFill>
            <a:srgbClr val="CFF7F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KZ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6923F705-E869-D1E6-980B-1A9BBE912F89}"/>
              </a:ext>
            </a:extLst>
          </p:cNvPr>
          <p:cNvSpPr/>
          <p:nvPr/>
        </p:nvSpPr>
        <p:spPr>
          <a:xfrm>
            <a:off x="284163" y="4721225"/>
            <a:ext cx="3405187" cy="1287463"/>
          </a:xfrm>
          <a:prstGeom prst="rect">
            <a:avLst/>
          </a:prstGeom>
          <a:solidFill>
            <a:srgbClr val="CFF7F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KZ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248" name="TextBox 4">
            <a:extLst>
              <a:ext uri="{FF2B5EF4-FFF2-40B4-BE49-F238E27FC236}">
                <a16:creationId xmlns:a16="http://schemas.microsoft.com/office/drawing/2014/main" id="{065ACDF4-F70E-93FF-E913-65F3D594189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79375"/>
            <a:ext cx="91440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ru-RU" altLang="ru-KZ" sz="2000" b="1" dirty="0">
                <a:solidFill>
                  <a:srgbClr val="1F4E79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Учебные материалы по нормативной</a:t>
            </a:r>
            <a:r>
              <a:rPr kumimoji="0" lang="ru-RU" altLang="ru-KZ" sz="2000" b="1" i="0" u="none" strike="noStrike" kern="1200" cap="none" spc="0" normalizeH="0" baseline="0" noProof="0" dirty="0">
                <a:ln>
                  <a:noFill/>
                </a:ln>
                <a:solidFill>
                  <a:srgbClr val="1F4E79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Arial" panose="020B0604020202020204" pitchFamily="34" charset="0"/>
              </a:rPr>
              <a:t> базе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701A3F3F-3597-B238-8A44-33588EE23DF4}"/>
              </a:ext>
            </a:extLst>
          </p:cNvPr>
          <p:cNvSpPr/>
          <p:nvPr/>
        </p:nvSpPr>
        <p:spPr>
          <a:xfrm>
            <a:off x="0" y="609600"/>
            <a:ext cx="9144000" cy="47625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KZ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3AC90CA9-242D-FBEF-8CDD-20A5C9C2D208}"/>
              </a:ext>
            </a:extLst>
          </p:cNvPr>
          <p:cNvSpPr/>
          <p:nvPr/>
        </p:nvSpPr>
        <p:spPr>
          <a:xfrm>
            <a:off x="882650" y="836613"/>
            <a:ext cx="6921500" cy="319087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just" defTabSz="4572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F487C"/>
              </a:buClr>
              <a:buSzTx/>
              <a:buFontTx/>
              <a:buNone/>
              <a:tabLst/>
              <a:defRPr/>
            </a:pPr>
            <a:r>
              <a:rPr kumimoji="0" lang="ru-RU" sz="1400" b="0" i="0" u="none" strike="noStrike" kern="1200" cap="none" spc="-11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ЭНЕРГОЭФФЕКТИВНОСТЬ</a:t>
            </a:r>
          </a:p>
        </p:txBody>
      </p:sp>
      <p:sp>
        <p:nvSpPr>
          <p:cNvPr id="10251" name="TextBox 14">
            <a:extLst>
              <a:ext uri="{FF2B5EF4-FFF2-40B4-BE49-F238E27FC236}">
                <a16:creationId xmlns:a16="http://schemas.microsoft.com/office/drawing/2014/main" id="{EE53C1C7-9540-1F32-B04A-00330B1D92C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3688" y="1531938"/>
            <a:ext cx="3403600" cy="646112"/>
          </a:xfrm>
          <a:prstGeom prst="rect">
            <a:avLst/>
          </a:prstGeom>
          <a:solidFill>
            <a:srgbClr val="12C9E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KZ" sz="1200" b="1" i="0" u="none" strike="noStrike" kern="1200" cap="none" spc="0" normalizeH="0" baseline="0" noProof="0">
                <a:ln>
                  <a:noFill/>
                </a:ln>
                <a:solidFill>
                  <a:srgbClr val="1F4E79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Закон РК «Об энергосбережении и повышении энергоэффективности»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KZ" sz="1200" b="0" i="0" u="none" strike="noStrike" kern="1200" cap="none" spc="0" normalizeH="0" baseline="0" noProof="0">
                <a:ln>
                  <a:noFill/>
                </a:ln>
                <a:solidFill>
                  <a:srgbClr val="1F4E79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от 13 января 2012 года №541-IV</a:t>
            </a:r>
          </a:p>
        </p:txBody>
      </p:sp>
      <p:sp>
        <p:nvSpPr>
          <p:cNvPr id="10252" name="TextBox 15">
            <a:extLst>
              <a:ext uri="{FF2B5EF4-FFF2-40B4-BE49-F238E27FC236}">
                <a16:creationId xmlns:a16="http://schemas.microsoft.com/office/drawing/2014/main" id="{3E087D60-7A0E-8D87-C778-20DB7F5F77B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9238" y="4768850"/>
            <a:ext cx="3490912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KZ" sz="1200" b="0" i="0" u="none" strike="noStrike" kern="1200" cap="none" spc="0" normalizeH="0" baseline="0" noProof="0">
                <a:ln>
                  <a:noFill/>
                </a:ln>
                <a:solidFill>
                  <a:srgbClr val="1F4E79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Приказ Министра по инвестициям и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KZ" sz="1200" b="0" i="0" u="none" strike="noStrike" kern="1200" cap="none" spc="0" normalizeH="0" baseline="0" noProof="0">
                <a:ln>
                  <a:noFill/>
                </a:ln>
                <a:solidFill>
                  <a:srgbClr val="1F4E79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развитию РК </a:t>
            </a:r>
            <a:r>
              <a:rPr kumimoji="0" lang="ru-RU" altLang="ru-KZ" sz="1200" b="1" i="0" u="none" strike="noStrike" kern="1200" cap="none" spc="0" normalizeH="0" baseline="0" noProof="0">
                <a:ln>
                  <a:noFill/>
                </a:ln>
                <a:solidFill>
                  <a:srgbClr val="1F4E79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«Об утверждении учебных программ и планов в области энергосбережения и повышения энергоэффективности»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KZ" sz="1200" b="0" i="0" u="none" strike="noStrike" kern="1200" cap="none" spc="0" normalizeH="0" baseline="0" noProof="0">
                <a:ln>
                  <a:noFill/>
                </a:ln>
                <a:solidFill>
                  <a:srgbClr val="1F4E79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от 31 марта 2015 года №404</a:t>
            </a:r>
          </a:p>
        </p:txBody>
      </p:sp>
      <p:sp>
        <p:nvSpPr>
          <p:cNvPr id="10253" name="TextBox 16">
            <a:extLst>
              <a:ext uri="{FF2B5EF4-FFF2-40B4-BE49-F238E27FC236}">
                <a16:creationId xmlns:a16="http://schemas.microsoft.com/office/drawing/2014/main" id="{DA55173F-BCA9-8A4F-425A-3F3D97F5C64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1300" y="2779713"/>
            <a:ext cx="3509963" cy="1385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KZ" sz="1200" b="0" i="0" u="none" strike="noStrike" kern="1200" cap="none" spc="0" normalizeH="0" baseline="0" noProof="0">
                <a:ln>
                  <a:noFill/>
                </a:ln>
                <a:solidFill>
                  <a:srgbClr val="1F4E79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Приказ Министра по инвестициям и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KZ" sz="1200" b="0" i="0" u="none" strike="noStrike" kern="1200" cap="none" spc="0" normalizeH="0" baseline="0" noProof="0">
                <a:ln>
                  <a:noFill/>
                </a:ln>
                <a:solidFill>
                  <a:srgbClr val="1F4E79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развитию РК </a:t>
            </a:r>
            <a:r>
              <a:rPr kumimoji="0" lang="ru-RU" altLang="ru-KZ" sz="1200" b="1" i="0" u="none" strike="noStrike" kern="1200" cap="none" spc="0" normalizeH="0" baseline="0" noProof="0">
                <a:ln>
                  <a:noFill/>
                </a:ln>
                <a:solidFill>
                  <a:srgbClr val="1F4E79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«Об утверждении механизма оценки деятельности местных исполнительных органов по вопросам энергосбережения и повышения энергоэффективности»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KZ" sz="1200" b="0" i="0" u="none" strike="noStrike" kern="1200" cap="none" spc="0" normalizeH="0" baseline="0" noProof="0">
                <a:ln>
                  <a:noFill/>
                </a:ln>
                <a:solidFill>
                  <a:srgbClr val="1F4E79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от 12 декабря 2014 года №264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3F493431-CAE4-059B-D0A0-192CBFE29CB0}"/>
              </a:ext>
            </a:extLst>
          </p:cNvPr>
          <p:cNvSpPr/>
          <p:nvPr/>
        </p:nvSpPr>
        <p:spPr>
          <a:xfrm>
            <a:off x="4146550" y="1382713"/>
            <a:ext cx="4514850" cy="1182687"/>
          </a:xfrm>
          <a:prstGeom prst="rect">
            <a:avLst/>
          </a:prstGeom>
          <a:noFill/>
          <a:ln>
            <a:solidFill>
              <a:srgbClr val="12C9E8"/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KZ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56B5E0C4-E09B-3AB7-A70F-526CCD4ED72D}"/>
              </a:ext>
            </a:extLst>
          </p:cNvPr>
          <p:cNvSpPr/>
          <p:nvPr/>
        </p:nvSpPr>
        <p:spPr>
          <a:xfrm>
            <a:off x="4146550" y="2792413"/>
            <a:ext cx="4514850" cy="2414587"/>
          </a:xfrm>
          <a:prstGeom prst="rect">
            <a:avLst/>
          </a:prstGeom>
          <a:noFill/>
          <a:ln>
            <a:solidFill>
              <a:srgbClr val="12C9E8"/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KZ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23E5C0D2-69CC-E226-5186-2CE362811EA4}"/>
              </a:ext>
            </a:extLst>
          </p:cNvPr>
          <p:cNvSpPr/>
          <p:nvPr/>
        </p:nvSpPr>
        <p:spPr>
          <a:xfrm>
            <a:off x="4159250" y="5414963"/>
            <a:ext cx="4502150" cy="989012"/>
          </a:xfrm>
          <a:prstGeom prst="rect">
            <a:avLst/>
          </a:prstGeom>
          <a:noFill/>
          <a:ln>
            <a:solidFill>
              <a:srgbClr val="12C9E8"/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KZ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257" name="TextBox 25">
            <a:extLst>
              <a:ext uri="{FF2B5EF4-FFF2-40B4-BE49-F238E27FC236}">
                <a16:creationId xmlns:a16="http://schemas.microsoft.com/office/drawing/2014/main" id="{AC27DE8F-EC0E-4E5A-9CE0-6D1DF159FC9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46550" y="1384300"/>
            <a:ext cx="4502150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KZ" sz="1200" b="0" i="0" u="none" strike="noStrike" kern="1200" cap="none" spc="0" normalizeH="0" baseline="0" noProof="0">
                <a:ln>
                  <a:noFill/>
                </a:ln>
                <a:solidFill>
                  <a:srgbClr val="203864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Данный законодательный документ является </a:t>
            </a:r>
            <a:r>
              <a:rPr kumimoji="0" lang="ru-RU" altLang="ru-KZ" sz="12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основным регулирующим документом в области энергосбережения и повышения энергоэффективности в РК.</a:t>
            </a:r>
            <a:r>
              <a:rPr kumimoji="0" lang="en-US" altLang="ru-KZ" sz="12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ru-RU" altLang="ru-KZ" sz="1200" b="0" i="0" u="none" strike="noStrike" kern="1200" cap="none" spc="0" normalizeH="0" baseline="0" noProof="0">
                <a:ln>
                  <a:noFill/>
                </a:ln>
                <a:solidFill>
                  <a:srgbClr val="203864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Исходя из требований закона уполномоченным органом в области энергосбережения утверждены ряд нормативных документов.</a:t>
            </a:r>
            <a:endParaRPr kumimoji="0" lang="en-US" altLang="ru-KZ" sz="1200" b="0" i="0" u="none" strike="noStrike" kern="1200" cap="none" spc="0" normalizeH="0" baseline="0" noProof="0">
              <a:ln>
                <a:noFill/>
              </a:ln>
              <a:solidFill>
                <a:srgbClr val="203864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0258" name="TextBox 34">
            <a:extLst>
              <a:ext uri="{FF2B5EF4-FFF2-40B4-BE49-F238E27FC236}">
                <a16:creationId xmlns:a16="http://schemas.microsoft.com/office/drawing/2014/main" id="{DEA774E4-87BE-D298-757B-D3F7A83A982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59250" y="2844800"/>
            <a:ext cx="4514850" cy="2309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KZ" sz="12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Мониторинг проводится по следующим критериям: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KZ" sz="1200" b="0" i="0" u="none" strike="noStrike" kern="1200" cap="none" spc="0" normalizeH="0" baseline="0" noProof="0">
                <a:ln>
                  <a:noFill/>
                </a:ln>
                <a:solidFill>
                  <a:srgbClr val="203864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1) реализация дорожной карты по энергосбережению и повышению энергоэффективности;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KZ" sz="1200" b="0" i="0" u="none" strike="noStrike" kern="1200" cap="none" spc="0" normalizeH="0" baseline="0" noProof="0">
                <a:ln>
                  <a:noFill/>
                </a:ln>
                <a:solidFill>
                  <a:srgbClr val="203864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2) мониторинг за соблюдением нормативов энергопотребления государственными учреждениями (ГУ);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KZ" sz="1200" b="0" i="0" u="none" strike="noStrike" kern="1200" cap="none" spc="0" normalizeH="0" baseline="0" noProof="0">
                <a:ln>
                  <a:noFill/>
                </a:ln>
                <a:solidFill>
                  <a:srgbClr val="203864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3) проведение энергоаудита ГУ;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KZ" sz="1200" b="0" i="0" u="none" strike="noStrike" kern="1200" cap="none" spc="0" normalizeH="0" baseline="0" noProof="0">
                <a:ln>
                  <a:noFill/>
                </a:ln>
                <a:solidFill>
                  <a:srgbClr val="203864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4) организация проведения термомодернизации ГУ;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KZ" sz="1200" b="0" i="0" u="none" strike="noStrike" kern="1200" cap="none" spc="0" normalizeH="0" baseline="0" noProof="0">
                <a:ln>
                  <a:noFill/>
                </a:ln>
                <a:solidFill>
                  <a:srgbClr val="203864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5) установка приборов учета для ГУ;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KZ" sz="1200" b="0" i="0" u="none" strike="noStrike" kern="1200" cap="none" spc="0" normalizeH="0" baseline="0" noProof="0">
                <a:ln>
                  <a:noFill/>
                </a:ln>
                <a:solidFill>
                  <a:srgbClr val="203864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6) установка автоматических систем регулирования теплопотребления для ГУ;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KZ" sz="1200" b="0" i="0" u="none" strike="noStrike" kern="1200" cap="none" spc="0" normalizeH="0" baseline="0" noProof="0">
                <a:ln>
                  <a:noFill/>
                </a:ln>
                <a:solidFill>
                  <a:srgbClr val="203864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7) модернизация паркового и уличного освещения;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KZ" sz="1200" b="0" i="0" u="none" strike="noStrike" kern="1200" cap="none" spc="0" normalizeH="0" baseline="0" noProof="0">
                <a:ln>
                  <a:noFill/>
                </a:ln>
                <a:solidFill>
                  <a:srgbClr val="203864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8) утилизация ртутьсодержащих энергосберегающих ламп.</a:t>
            </a:r>
          </a:p>
        </p:txBody>
      </p:sp>
      <p:sp>
        <p:nvSpPr>
          <p:cNvPr id="10259" name="TextBox 36">
            <a:extLst>
              <a:ext uri="{FF2B5EF4-FFF2-40B4-BE49-F238E27FC236}">
                <a16:creationId xmlns:a16="http://schemas.microsoft.com/office/drawing/2014/main" id="{42264A32-4D9D-E1A6-401F-33F98F5D94B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59250" y="5405438"/>
            <a:ext cx="4489450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altLang="ru-KZ" sz="1200" b="0" i="0" u="none" strike="noStrike" kern="1200" cap="none" spc="0" normalizeH="0" baseline="0" noProof="0">
                <a:ln>
                  <a:noFill/>
                </a:ln>
                <a:solidFill>
                  <a:srgbClr val="203864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Прохождение данных курсов позволит ее участникам более детально рассмотреть вопросы применения энергоэффективных технологий в различных секторах.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altLang="ru-KZ" sz="12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Продолжительность курсов от 72 до 120 академических часов.</a:t>
            </a:r>
          </a:p>
        </p:txBody>
      </p:sp>
      <p:cxnSp>
        <p:nvCxnSpPr>
          <p:cNvPr id="43" name="Прямая соединительная линия 42">
            <a:extLst>
              <a:ext uri="{FF2B5EF4-FFF2-40B4-BE49-F238E27FC236}">
                <a16:creationId xmlns:a16="http://schemas.microsoft.com/office/drawing/2014/main" id="{C7408065-68DA-4DBB-EB61-2B50DA81D0F9}"/>
              </a:ext>
            </a:extLst>
          </p:cNvPr>
          <p:cNvCxnSpPr>
            <a:cxnSpLocks/>
          </p:cNvCxnSpPr>
          <p:nvPr/>
        </p:nvCxnSpPr>
        <p:spPr>
          <a:xfrm>
            <a:off x="3689350" y="5688013"/>
            <a:ext cx="457200" cy="0"/>
          </a:xfrm>
          <a:prstGeom prst="line">
            <a:avLst/>
          </a:prstGeom>
          <a:ln>
            <a:solidFill>
              <a:srgbClr val="12C9E8"/>
            </a:solidFill>
            <a:prstDash val="sysDash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61" name="Рисунок 7">
            <a:extLst>
              <a:ext uri="{FF2B5EF4-FFF2-40B4-BE49-F238E27FC236}">
                <a16:creationId xmlns:a16="http://schemas.microsoft.com/office/drawing/2014/main" id="{5CA4DB6A-D5CE-107C-A8A7-B3FBB061D5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163" y="836613"/>
            <a:ext cx="598487" cy="455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1" name="Прямая соединительная линия 20">
            <a:extLst>
              <a:ext uri="{FF2B5EF4-FFF2-40B4-BE49-F238E27FC236}">
                <a16:creationId xmlns:a16="http://schemas.microsoft.com/office/drawing/2014/main" id="{C9D2C141-7469-45E2-C600-A7E9B07B76F9}"/>
              </a:ext>
            </a:extLst>
          </p:cNvPr>
          <p:cNvCxnSpPr>
            <a:cxnSpLocks/>
          </p:cNvCxnSpPr>
          <p:nvPr/>
        </p:nvCxnSpPr>
        <p:spPr>
          <a:xfrm>
            <a:off x="3494088" y="3630613"/>
            <a:ext cx="665162" cy="0"/>
          </a:xfrm>
          <a:prstGeom prst="line">
            <a:avLst/>
          </a:prstGeom>
          <a:ln>
            <a:solidFill>
              <a:srgbClr val="12C9E8"/>
            </a:solidFill>
            <a:prstDash val="sysDash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единительная линия 17">
            <a:extLst>
              <a:ext uri="{FF2B5EF4-FFF2-40B4-BE49-F238E27FC236}">
                <a16:creationId xmlns:a16="http://schemas.microsoft.com/office/drawing/2014/main" id="{2BD67D7E-235D-A758-9639-95A6305522CB}"/>
              </a:ext>
            </a:extLst>
          </p:cNvPr>
          <p:cNvCxnSpPr>
            <a:cxnSpLocks/>
          </p:cNvCxnSpPr>
          <p:nvPr/>
        </p:nvCxnSpPr>
        <p:spPr>
          <a:xfrm>
            <a:off x="3689350" y="2078038"/>
            <a:ext cx="457200" cy="0"/>
          </a:xfrm>
          <a:prstGeom prst="line">
            <a:avLst/>
          </a:prstGeom>
          <a:ln>
            <a:solidFill>
              <a:srgbClr val="12C9E8"/>
            </a:solidFill>
            <a:prstDash val="sysDash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id="{8BE56F2D-FB43-C224-B084-443EC0B3E96D}"/>
              </a:ext>
            </a:extLst>
          </p:cNvPr>
          <p:cNvSpPr/>
          <p:nvPr/>
        </p:nvSpPr>
        <p:spPr>
          <a:xfrm>
            <a:off x="293688" y="2963863"/>
            <a:ext cx="3405187" cy="1385887"/>
          </a:xfrm>
          <a:prstGeom prst="rect">
            <a:avLst/>
          </a:prstGeom>
          <a:solidFill>
            <a:srgbClr val="CFF7F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KZ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77FC5119-7579-5F77-3024-EB830E54F606}"/>
              </a:ext>
            </a:extLst>
          </p:cNvPr>
          <p:cNvSpPr/>
          <p:nvPr/>
        </p:nvSpPr>
        <p:spPr>
          <a:xfrm>
            <a:off x="284163" y="4560888"/>
            <a:ext cx="3405187" cy="1893887"/>
          </a:xfrm>
          <a:prstGeom prst="rect">
            <a:avLst/>
          </a:prstGeom>
          <a:solidFill>
            <a:srgbClr val="CFF7F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KZ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28D80CFD-11EC-74DA-D90A-23B837ED571F}"/>
              </a:ext>
            </a:extLst>
          </p:cNvPr>
          <p:cNvSpPr/>
          <p:nvPr/>
        </p:nvSpPr>
        <p:spPr>
          <a:xfrm>
            <a:off x="0" y="609600"/>
            <a:ext cx="9144000" cy="47625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KZ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F8B280A5-6101-D852-F53B-ACAF75F6FFB3}"/>
              </a:ext>
            </a:extLst>
          </p:cNvPr>
          <p:cNvSpPr/>
          <p:nvPr/>
        </p:nvSpPr>
        <p:spPr>
          <a:xfrm>
            <a:off x="882650" y="836613"/>
            <a:ext cx="6921500" cy="319087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just" defTabSz="4572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F487C"/>
              </a:buClr>
              <a:buSzTx/>
              <a:buFontTx/>
              <a:buNone/>
              <a:tabLst/>
              <a:defRPr/>
            </a:pPr>
            <a:r>
              <a:rPr kumimoji="0" lang="ru-RU" sz="1400" b="0" i="0" u="none" strike="noStrike" kern="1200" cap="none" spc="-11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ЭНЕРГОЭФФЕКТИВНОСТЬ</a:t>
            </a:r>
          </a:p>
        </p:txBody>
      </p:sp>
      <p:sp>
        <p:nvSpPr>
          <p:cNvPr id="12296" name="TextBox 15">
            <a:extLst>
              <a:ext uri="{FF2B5EF4-FFF2-40B4-BE49-F238E27FC236}">
                <a16:creationId xmlns:a16="http://schemas.microsoft.com/office/drawing/2014/main" id="{D4E744D2-8B40-781B-7AD2-EC164BE938B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2900" y="4540250"/>
            <a:ext cx="3244850" cy="1938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KZ" sz="1200" b="0" i="0" u="none" strike="noStrike" kern="1200" cap="none" spc="0" normalizeH="0" baseline="0" noProof="0">
                <a:ln>
                  <a:noFill/>
                </a:ln>
                <a:solidFill>
                  <a:srgbClr val="1F4E79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Приказ и.о. Министра индустрии и инфраструктурного развития РК </a:t>
            </a:r>
            <a:r>
              <a:rPr kumimoji="0" lang="ru-RU" altLang="ru-KZ" sz="1200" b="1" i="0" u="none" strike="noStrike" kern="1200" cap="none" spc="0" normalizeH="0" baseline="0" noProof="0">
                <a:ln>
                  <a:noFill/>
                </a:ln>
                <a:solidFill>
                  <a:srgbClr val="1F4E79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«Об установлении целевых индикаторов по энергоэффективности для субъектов Государственного энергетического реестра, потребляющих энергетические ресурсы в объеме, эквивалентном пятидесяти тысячам и более тонн условного топлива в год» </a:t>
            </a:r>
            <a:endParaRPr kumimoji="0" lang="en-US" altLang="ru-KZ" sz="1200" b="1" i="0" u="none" strike="noStrike" kern="1200" cap="none" spc="0" normalizeH="0" baseline="0" noProof="0">
              <a:ln>
                <a:noFill/>
              </a:ln>
              <a:solidFill>
                <a:srgbClr val="1F4E79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KZ" sz="1200" b="0" i="0" u="none" strike="noStrike" kern="1200" cap="none" spc="0" normalizeH="0" baseline="0" noProof="0">
                <a:ln>
                  <a:noFill/>
                </a:ln>
                <a:solidFill>
                  <a:srgbClr val="1F4E79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от 29 ноября 2022 года №663</a:t>
            </a:r>
          </a:p>
        </p:txBody>
      </p:sp>
      <p:sp>
        <p:nvSpPr>
          <p:cNvPr id="12297" name="TextBox 16">
            <a:extLst>
              <a:ext uri="{FF2B5EF4-FFF2-40B4-BE49-F238E27FC236}">
                <a16:creationId xmlns:a16="http://schemas.microsoft.com/office/drawing/2014/main" id="{5391A08F-D306-4E6A-174F-757AF140D37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6700" y="2943225"/>
            <a:ext cx="3397250" cy="1385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KZ" sz="1200" b="0" i="0" u="none" strike="noStrike" kern="1200" cap="none" spc="0" normalizeH="0" baseline="0" noProof="0">
                <a:ln>
                  <a:noFill/>
                </a:ln>
                <a:solidFill>
                  <a:srgbClr val="1F4E79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Приказ Министра по инвестициям и развитию РК </a:t>
            </a:r>
            <a:r>
              <a:rPr kumimoji="0" lang="ru-RU" altLang="ru-KZ" sz="1200" b="1" i="0" u="none" strike="noStrike" kern="1200" cap="none" spc="0" normalizeH="0" baseline="0" noProof="0">
                <a:ln>
                  <a:noFill/>
                </a:ln>
                <a:solidFill>
                  <a:srgbClr val="1F4E79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«Об утверждении Правил формирования и ведения карты энергоэффективности, отбора и включения проектов в карту энергоэффективности» </a:t>
            </a:r>
            <a:endParaRPr kumimoji="0" lang="en-US" altLang="ru-KZ" sz="1200" b="1" i="0" u="none" strike="noStrike" kern="1200" cap="none" spc="0" normalizeH="0" baseline="0" noProof="0">
              <a:ln>
                <a:noFill/>
              </a:ln>
              <a:solidFill>
                <a:srgbClr val="1F4E79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KZ" sz="1200" b="0" i="0" u="none" strike="noStrike" kern="1200" cap="none" spc="0" normalizeH="0" baseline="0" noProof="0">
                <a:ln>
                  <a:noFill/>
                </a:ln>
                <a:solidFill>
                  <a:srgbClr val="1F4E79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от 30 ноября 2015 года №1139 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3E003646-B869-DE06-FF68-E04B4B4FC4BF}"/>
              </a:ext>
            </a:extLst>
          </p:cNvPr>
          <p:cNvSpPr/>
          <p:nvPr/>
        </p:nvSpPr>
        <p:spPr>
          <a:xfrm>
            <a:off x="4146550" y="1550988"/>
            <a:ext cx="4514850" cy="1025525"/>
          </a:xfrm>
          <a:prstGeom prst="rect">
            <a:avLst/>
          </a:prstGeom>
          <a:noFill/>
          <a:ln>
            <a:solidFill>
              <a:srgbClr val="12C9E8"/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KZ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2B59A93E-7466-1834-EE10-C62FEAC2B691}"/>
              </a:ext>
            </a:extLst>
          </p:cNvPr>
          <p:cNvSpPr/>
          <p:nvPr/>
        </p:nvSpPr>
        <p:spPr>
          <a:xfrm>
            <a:off x="4146550" y="2668588"/>
            <a:ext cx="4514850" cy="2124075"/>
          </a:xfrm>
          <a:prstGeom prst="rect">
            <a:avLst/>
          </a:prstGeom>
          <a:noFill/>
          <a:ln>
            <a:solidFill>
              <a:srgbClr val="12C9E8"/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KZ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C7F260C7-48AD-292C-D211-BFC71F0E15B5}"/>
              </a:ext>
            </a:extLst>
          </p:cNvPr>
          <p:cNvSpPr/>
          <p:nvPr/>
        </p:nvSpPr>
        <p:spPr>
          <a:xfrm>
            <a:off x="4159250" y="4884738"/>
            <a:ext cx="4502150" cy="1570037"/>
          </a:xfrm>
          <a:prstGeom prst="rect">
            <a:avLst/>
          </a:prstGeom>
          <a:noFill/>
          <a:ln>
            <a:solidFill>
              <a:srgbClr val="12C9E8"/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KZ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301" name="TextBox 25">
            <a:extLst>
              <a:ext uri="{FF2B5EF4-FFF2-40B4-BE49-F238E27FC236}">
                <a16:creationId xmlns:a16="http://schemas.microsoft.com/office/drawing/2014/main" id="{3ADE1853-4F6D-A919-8E75-1DC0FD029D7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46550" y="1552575"/>
            <a:ext cx="4502150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KZ" sz="1200" b="0" i="0" u="none" strike="noStrike" kern="1200" cap="none" spc="0" normalizeH="0" baseline="0" noProof="0">
                <a:ln>
                  <a:noFill/>
                </a:ln>
                <a:solidFill>
                  <a:srgbClr val="203864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Требования по энергоэффективности для: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KZ" sz="12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1) электродвигателей;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KZ" sz="12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2) источников света;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KZ" sz="12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3) силовых трансформаторов;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KZ" sz="12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4) холодильных приборов.</a:t>
            </a:r>
          </a:p>
        </p:txBody>
      </p:sp>
      <p:sp>
        <p:nvSpPr>
          <p:cNvPr id="12302" name="TextBox 34">
            <a:extLst>
              <a:ext uri="{FF2B5EF4-FFF2-40B4-BE49-F238E27FC236}">
                <a16:creationId xmlns:a16="http://schemas.microsoft.com/office/drawing/2014/main" id="{02404074-FCE7-8F1B-3C7B-0A4B987F761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46550" y="2687638"/>
            <a:ext cx="4514850" cy="2124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KZ" sz="1200" b="0" i="0" u="none" strike="noStrike" kern="1200" cap="none" spc="0" normalizeH="0" baseline="0" noProof="0">
                <a:ln>
                  <a:noFill/>
                </a:ln>
                <a:solidFill>
                  <a:srgbClr val="203864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Для включения проекта в карту энергоэффективности Заявитель обращается в АО «Институт развития электроэнергетики и энергосбережения» (ИРЭЭ).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KZ" sz="1200" b="0" i="0" u="none" strike="noStrike" kern="1200" cap="none" spc="0" normalizeH="0" baseline="0" noProof="0">
                <a:ln>
                  <a:noFill/>
                </a:ln>
                <a:solidFill>
                  <a:srgbClr val="203864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После экспертизы проекта со стороны ИРЭЭ: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KZ" sz="1200" b="0" i="0" u="none" strike="noStrike" kern="1200" cap="none" spc="0" normalizeH="0" baseline="0" noProof="0">
                <a:ln>
                  <a:noFill/>
                </a:ln>
                <a:solidFill>
                  <a:srgbClr val="203864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1) при наличии источников финансирования проект включается в карту энергоэффективности;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KZ" sz="12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2) при отсутствии источников финансирования со стороны ИРЭЭ прорабатывается вопрос привлечения инвестиций путем поиска отечественных и международных инвесторов, финансовых институтов, энергосервисных компаний и иных организаций.</a:t>
            </a:r>
          </a:p>
        </p:txBody>
      </p:sp>
      <p:sp>
        <p:nvSpPr>
          <p:cNvPr id="12303" name="TextBox 36">
            <a:extLst>
              <a:ext uri="{FF2B5EF4-FFF2-40B4-BE49-F238E27FC236}">
                <a16:creationId xmlns:a16="http://schemas.microsoft.com/office/drawing/2014/main" id="{7E34733B-4ACF-67CA-42E9-F19F6052497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59250" y="4897438"/>
            <a:ext cx="4489450" cy="1570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KZ" sz="1200" b="0" i="0" u="none" strike="noStrike" kern="1200" cap="none" spc="0" normalizeH="0" baseline="0" noProof="0">
                <a:ln>
                  <a:noFill/>
                </a:ln>
                <a:solidFill>
                  <a:srgbClr val="203864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В результате принятия данного нормативного документа был утвержден перечень из </a:t>
            </a:r>
            <a:r>
              <a:rPr kumimoji="0" lang="ru-RU" altLang="ru-KZ" sz="12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109 ключевых предприятий РК</a:t>
            </a:r>
            <a:r>
              <a:rPr kumimoji="0" lang="ru-RU" altLang="ru-KZ" sz="1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,</a:t>
            </a:r>
            <a:r>
              <a:rPr kumimoji="0" lang="ru-RU" altLang="ru-KZ" sz="1200" b="0" i="0" u="none" strike="noStrike" kern="1200" cap="none" spc="0" normalizeH="0" baseline="0" noProof="0">
                <a:ln>
                  <a:noFill/>
                </a:ln>
                <a:solidFill>
                  <a:srgbClr val="203864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для которых были установлены целевые индикаторы по энергоэффективности.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KZ" sz="1200" b="0" i="0" u="none" strike="noStrike" kern="1200" cap="none" spc="0" normalizeH="0" baseline="0" noProof="0">
                <a:ln>
                  <a:noFill/>
                </a:ln>
                <a:solidFill>
                  <a:srgbClr val="203864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Из данного перечня 53 предприятия представляют промышленный сектор, остальные 50 организаций – это энергетический сектор, 6 компаний в сфере транспорта и транспортировки.</a:t>
            </a:r>
          </a:p>
        </p:txBody>
      </p:sp>
      <p:cxnSp>
        <p:nvCxnSpPr>
          <p:cNvPr id="43" name="Прямая соединительная линия 42">
            <a:extLst>
              <a:ext uri="{FF2B5EF4-FFF2-40B4-BE49-F238E27FC236}">
                <a16:creationId xmlns:a16="http://schemas.microsoft.com/office/drawing/2014/main" id="{A5A832BB-6763-FB36-859E-305AB77853D6}"/>
              </a:ext>
            </a:extLst>
          </p:cNvPr>
          <p:cNvCxnSpPr>
            <a:cxnSpLocks/>
          </p:cNvCxnSpPr>
          <p:nvPr/>
        </p:nvCxnSpPr>
        <p:spPr>
          <a:xfrm>
            <a:off x="3689350" y="5476875"/>
            <a:ext cx="457200" cy="0"/>
          </a:xfrm>
          <a:prstGeom prst="line">
            <a:avLst/>
          </a:prstGeom>
          <a:ln>
            <a:solidFill>
              <a:srgbClr val="12C9E8"/>
            </a:solidFill>
            <a:prstDash val="sysDash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305" name="Рисунок 7">
            <a:extLst>
              <a:ext uri="{FF2B5EF4-FFF2-40B4-BE49-F238E27FC236}">
                <a16:creationId xmlns:a16="http://schemas.microsoft.com/office/drawing/2014/main" id="{AB875D0A-36A1-A162-25F5-FBE30E0A45A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163" y="836613"/>
            <a:ext cx="598487" cy="455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619FD5F7-F4AE-542B-16DB-1090FD5ACA72}"/>
              </a:ext>
            </a:extLst>
          </p:cNvPr>
          <p:cNvSpPr/>
          <p:nvPr/>
        </p:nvSpPr>
        <p:spPr>
          <a:xfrm>
            <a:off x="293688" y="1549400"/>
            <a:ext cx="3405187" cy="1182688"/>
          </a:xfrm>
          <a:prstGeom prst="rect">
            <a:avLst/>
          </a:prstGeom>
          <a:solidFill>
            <a:srgbClr val="CFF7F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KZ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307" name="TextBox 15">
            <a:extLst>
              <a:ext uri="{FF2B5EF4-FFF2-40B4-BE49-F238E27FC236}">
                <a16:creationId xmlns:a16="http://schemas.microsoft.com/office/drawing/2014/main" id="{5A5A0A7A-E88A-5ECC-0E28-CBEEB3A589E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8613" y="1554163"/>
            <a:ext cx="3316287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KZ" sz="1200" b="0" i="0" u="none" strike="noStrike" kern="1200" cap="none" spc="0" normalizeH="0" baseline="0" noProof="0">
                <a:ln>
                  <a:noFill/>
                </a:ln>
                <a:solidFill>
                  <a:srgbClr val="1F4E79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Приказ Министра по инвестициям и </a:t>
            </a:r>
            <a:endParaRPr kumimoji="0" lang="en-US" altLang="ru-KZ" sz="1200" b="0" i="0" u="none" strike="noStrike" kern="1200" cap="none" spc="0" normalizeH="0" baseline="0" noProof="0">
              <a:ln>
                <a:noFill/>
              </a:ln>
              <a:solidFill>
                <a:srgbClr val="1F4E79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KZ" sz="1200" b="0" i="0" u="none" strike="noStrike" kern="1200" cap="none" spc="0" normalizeH="0" baseline="0" noProof="0">
                <a:ln>
                  <a:noFill/>
                </a:ln>
                <a:solidFill>
                  <a:srgbClr val="1F4E79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развитию РК </a:t>
            </a:r>
            <a:r>
              <a:rPr kumimoji="0" lang="ru-RU" altLang="ru-KZ" sz="1200" b="1" i="0" u="none" strike="noStrike" kern="1200" cap="none" spc="0" normalizeH="0" baseline="0" noProof="0">
                <a:ln>
                  <a:noFill/>
                </a:ln>
                <a:solidFill>
                  <a:srgbClr val="1F4E79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«Об установлении требований по энергоэффективности оборудования, в том числе электрооборудования» </a:t>
            </a:r>
            <a:endParaRPr kumimoji="0" lang="en-US" altLang="ru-KZ" sz="1200" b="1" i="0" u="none" strike="noStrike" kern="1200" cap="none" spc="0" normalizeH="0" baseline="0" noProof="0">
              <a:ln>
                <a:noFill/>
              </a:ln>
              <a:solidFill>
                <a:srgbClr val="1F4E79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KZ" sz="1200" b="0" i="0" u="none" strike="noStrike" kern="1200" cap="none" spc="0" normalizeH="0" baseline="0" noProof="0">
                <a:ln>
                  <a:noFill/>
                </a:ln>
                <a:solidFill>
                  <a:srgbClr val="1F4E79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от 31 марта 2015 года №407 </a:t>
            </a:r>
          </a:p>
        </p:txBody>
      </p:sp>
      <p:sp>
        <p:nvSpPr>
          <p:cNvPr id="7" name="TextBox 4">
            <a:extLst>
              <a:ext uri="{FF2B5EF4-FFF2-40B4-BE49-F238E27FC236}">
                <a16:creationId xmlns:a16="http://schemas.microsoft.com/office/drawing/2014/main" id="{390CCF46-EAB3-3479-E92C-5C87518E4E1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79375"/>
            <a:ext cx="91440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ru-RU" altLang="ru-KZ" sz="2000" b="1" dirty="0">
                <a:solidFill>
                  <a:srgbClr val="1F4E79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Учебные материалы по нормативной</a:t>
            </a:r>
            <a:r>
              <a:rPr kumimoji="0" lang="ru-RU" altLang="ru-KZ" sz="2000" b="1" i="0" u="none" strike="noStrike" kern="1200" cap="none" spc="0" normalizeH="0" baseline="0" noProof="0" dirty="0">
                <a:ln>
                  <a:noFill/>
                </a:ln>
                <a:solidFill>
                  <a:srgbClr val="1F4E79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Arial" panose="020B0604020202020204" pitchFamily="34" charset="0"/>
              </a:rPr>
              <a:t> базе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1" name="Прямая соединительная линия 20">
            <a:extLst>
              <a:ext uri="{FF2B5EF4-FFF2-40B4-BE49-F238E27FC236}">
                <a16:creationId xmlns:a16="http://schemas.microsoft.com/office/drawing/2014/main" id="{2BB90FD5-F126-77A5-FCE8-D7818291DBAC}"/>
              </a:ext>
            </a:extLst>
          </p:cNvPr>
          <p:cNvCxnSpPr>
            <a:cxnSpLocks/>
          </p:cNvCxnSpPr>
          <p:nvPr/>
        </p:nvCxnSpPr>
        <p:spPr>
          <a:xfrm>
            <a:off x="3494088" y="4451350"/>
            <a:ext cx="665162" cy="0"/>
          </a:xfrm>
          <a:prstGeom prst="line">
            <a:avLst/>
          </a:prstGeom>
          <a:ln>
            <a:solidFill>
              <a:srgbClr val="12C9E8"/>
            </a:solidFill>
            <a:prstDash val="sysDash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единительная линия 17">
            <a:extLst>
              <a:ext uri="{FF2B5EF4-FFF2-40B4-BE49-F238E27FC236}">
                <a16:creationId xmlns:a16="http://schemas.microsoft.com/office/drawing/2014/main" id="{89D3566D-C1E3-D547-D8BE-E486B29EC407}"/>
              </a:ext>
            </a:extLst>
          </p:cNvPr>
          <p:cNvCxnSpPr>
            <a:cxnSpLocks/>
          </p:cNvCxnSpPr>
          <p:nvPr/>
        </p:nvCxnSpPr>
        <p:spPr>
          <a:xfrm>
            <a:off x="3689350" y="2247900"/>
            <a:ext cx="457200" cy="0"/>
          </a:xfrm>
          <a:prstGeom prst="line">
            <a:avLst/>
          </a:prstGeom>
          <a:ln>
            <a:solidFill>
              <a:srgbClr val="12C9E8"/>
            </a:solidFill>
            <a:prstDash val="sysDash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id="{1D33C0AB-3B73-B185-2D33-8EA1BCC6C5C9}"/>
              </a:ext>
            </a:extLst>
          </p:cNvPr>
          <p:cNvSpPr/>
          <p:nvPr/>
        </p:nvSpPr>
        <p:spPr>
          <a:xfrm>
            <a:off x="293688" y="3154363"/>
            <a:ext cx="3405187" cy="1568450"/>
          </a:xfrm>
          <a:prstGeom prst="rect">
            <a:avLst/>
          </a:prstGeom>
          <a:solidFill>
            <a:srgbClr val="CFF7F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KZ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E8540DED-BABC-E1A2-FE69-23D7E1735ED2}"/>
              </a:ext>
            </a:extLst>
          </p:cNvPr>
          <p:cNvSpPr/>
          <p:nvPr/>
        </p:nvSpPr>
        <p:spPr>
          <a:xfrm>
            <a:off x="284163" y="4884738"/>
            <a:ext cx="3405187" cy="1570037"/>
          </a:xfrm>
          <a:prstGeom prst="rect">
            <a:avLst/>
          </a:prstGeom>
          <a:solidFill>
            <a:srgbClr val="CFF7F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KZ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A1EA62DB-A2B3-45D4-C231-8EEB33AA416F}"/>
              </a:ext>
            </a:extLst>
          </p:cNvPr>
          <p:cNvSpPr/>
          <p:nvPr/>
        </p:nvSpPr>
        <p:spPr>
          <a:xfrm>
            <a:off x="0" y="609600"/>
            <a:ext cx="9144000" cy="47625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KZ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EB0DE3C8-CB0A-548E-583F-5C44318E9A01}"/>
              </a:ext>
            </a:extLst>
          </p:cNvPr>
          <p:cNvSpPr/>
          <p:nvPr/>
        </p:nvSpPr>
        <p:spPr>
          <a:xfrm>
            <a:off x="882650" y="836613"/>
            <a:ext cx="6921500" cy="319087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just" defTabSz="4572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F487C"/>
              </a:buClr>
              <a:buSzTx/>
              <a:buFontTx/>
              <a:buNone/>
              <a:tabLst/>
              <a:defRPr/>
            </a:pPr>
            <a:r>
              <a:rPr kumimoji="0" lang="ru-RU" sz="1400" b="0" i="0" u="none" strike="noStrike" kern="1200" cap="none" spc="-11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ЭНЕРГОЭФФЕКТИВНОСТЬ</a:t>
            </a:r>
          </a:p>
        </p:txBody>
      </p:sp>
      <p:sp>
        <p:nvSpPr>
          <p:cNvPr id="14344" name="TextBox 15">
            <a:extLst>
              <a:ext uri="{FF2B5EF4-FFF2-40B4-BE49-F238E27FC236}">
                <a16:creationId xmlns:a16="http://schemas.microsoft.com/office/drawing/2014/main" id="{4FC09B54-132A-8638-50E1-166EAFB27F5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2900" y="4903788"/>
            <a:ext cx="3244850" cy="1568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KZ" sz="1200" b="0" i="0" u="none" strike="noStrike" kern="1200" cap="none" spc="0" normalizeH="0" baseline="0" noProof="0">
                <a:ln>
                  <a:noFill/>
                </a:ln>
                <a:solidFill>
                  <a:srgbClr val="1F4E79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Приказ и.о. Министра индустрии и инфраструктурного развития РК</a:t>
            </a:r>
            <a:r>
              <a:rPr kumimoji="0" lang="ru-RU" altLang="ru-KZ" sz="1200" b="1" i="0" u="none" strike="noStrike" kern="1200" cap="none" spc="0" normalizeH="0" baseline="0" noProof="0">
                <a:ln>
                  <a:noFill/>
                </a:ln>
                <a:solidFill>
                  <a:srgbClr val="1F4E79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endParaRPr kumimoji="0" lang="en-US" altLang="ru-KZ" sz="1200" b="1" i="0" u="none" strike="noStrike" kern="1200" cap="none" spc="0" normalizeH="0" baseline="0" noProof="0">
              <a:ln>
                <a:noFill/>
              </a:ln>
              <a:solidFill>
                <a:srgbClr val="1F4E79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KZ" sz="1200" b="1" i="0" u="none" strike="noStrike" kern="1200" cap="none" spc="0" normalizeH="0" baseline="0" noProof="0">
                <a:ln>
                  <a:noFill/>
                </a:ln>
                <a:solidFill>
                  <a:srgbClr val="1F4E79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«Об утверждении Правил мониторинга государственных закупок и закупок товаров, работ, услуг в области энергосбережения и повышения энергоэффективности» </a:t>
            </a:r>
            <a:endParaRPr kumimoji="0" lang="en-US" altLang="ru-KZ" sz="1200" b="1" i="0" u="none" strike="noStrike" kern="1200" cap="none" spc="0" normalizeH="0" baseline="0" noProof="0">
              <a:ln>
                <a:noFill/>
              </a:ln>
              <a:solidFill>
                <a:srgbClr val="1F4E79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KZ" sz="1200" b="0" i="0" u="none" strike="noStrike" kern="1200" cap="none" spc="0" normalizeH="0" baseline="0" noProof="0">
                <a:ln>
                  <a:noFill/>
                </a:ln>
                <a:solidFill>
                  <a:srgbClr val="1F4E79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от 1 декабря 2022 года №673</a:t>
            </a:r>
          </a:p>
        </p:txBody>
      </p:sp>
      <p:sp>
        <p:nvSpPr>
          <p:cNvPr id="14345" name="TextBox 16">
            <a:extLst>
              <a:ext uri="{FF2B5EF4-FFF2-40B4-BE49-F238E27FC236}">
                <a16:creationId xmlns:a16="http://schemas.microsoft.com/office/drawing/2014/main" id="{9EDD7A71-2A9B-BC49-F6FE-0D112871666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6700" y="3171825"/>
            <a:ext cx="3397250" cy="1570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KZ" sz="1200" b="0" i="0" u="none" strike="noStrike" kern="1200" cap="none" spc="0" normalizeH="0" baseline="0" noProof="0">
                <a:ln>
                  <a:noFill/>
                </a:ln>
                <a:solidFill>
                  <a:srgbClr val="1F4E79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Приказ Министра индустрии и инфраструктурного развития РК </a:t>
            </a:r>
            <a:endParaRPr kumimoji="0" lang="en-US" altLang="ru-KZ" sz="1200" b="0" i="0" u="none" strike="noStrike" kern="1200" cap="none" spc="0" normalizeH="0" baseline="0" noProof="0">
              <a:ln>
                <a:noFill/>
              </a:ln>
              <a:solidFill>
                <a:srgbClr val="1F4E79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KZ" sz="1200" b="1" i="0" u="none" strike="noStrike" kern="1200" cap="none" spc="0" normalizeH="0" baseline="0" noProof="0">
                <a:ln>
                  <a:noFill/>
                </a:ln>
                <a:solidFill>
                  <a:srgbClr val="1F4E79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«Об установлении требований по энергоэффективности товаров, работ, услуг при осуществлении государственных закупок и закупок товаров, работ, услуг» </a:t>
            </a:r>
            <a:endParaRPr kumimoji="0" lang="en-US" altLang="ru-KZ" sz="1200" b="1" i="0" u="none" strike="noStrike" kern="1200" cap="none" spc="0" normalizeH="0" baseline="0" noProof="0">
              <a:ln>
                <a:noFill/>
              </a:ln>
              <a:solidFill>
                <a:srgbClr val="1F4E79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KZ" sz="1200" b="0" i="0" u="none" strike="noStrike" kern="1200" cap="none" spc="0" normalizeH="0" baseline="0" noProof="0">
                <a:ln>
                  <a:noFill/>
                </a:ln>
                <a:solidFill>
                  <a:srgbClr val="1F4E79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от 11 ноября 2022 года №627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94763B38-6668-EDE1-0AEF-703928F3C774}"/>
              </a:ext>
            </a:extLst>
          </p:cNvPr>
          <p:cNvSpPr/>
          <p:nvPr/>
        </p:nvSpPr>
        <p:spPr>
          <a:xfrm>
            <a:off x="4146550" y="1292225"/>
            <a:ext cx="4514850" cy="2698750"/>
          </a:xfrm>
          <a:prstGeom prst="rect">
            <a:avLst/>
          </a:prstGeom>
          <a:noFill/>
          <a:ln>
            <a:solidFill>
              <a:srgbClr val="12C9E8"/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KZ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10102518-9285-EDA9-488C-7CE5E1975D4C}"/>
              </a:ext>
            </a:extLst>
          </p:cNvPr>
          <p:cNvSpPr/>
          <p:nvPr/>
        </p:nvSpPr>
        <p:spPr>
          <a:xfrm>
            <a:off x="4146550" y="4168775"/>
            <a:ext cx="4514850" cy="1049338"/>
          </a:xfrm>
          <a:prstGeom prst="rect">
            <a:avLst/>
          </a:prstGeom>
          <a:noFill/>
          <a:ln>
            <a:solidFill>
              <a:srgbClr val="12C9E8"/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KZ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01681C13-E5D4-30C6-510E-AABE0256E992}"/>
              </a:ext>
            </a:extLst>
          </p:cNvPr>
          <p:cNvSpPr/>
          <p:nvPr/>
        </p:nvSpPr>
        <p:spPr>
          <a:xfrm>
            <a:off x="4159250" y="5438775"/>
            <a:ext cx="4502150" cy="1016000"/>
          </a:xfrm>
          <a:prstGeom prst="rect">
            <a:avLst/>
          </a:prstGeom>
          <a:noFill/>
          <a:ln>
            <a:solidFill>
              <a:srgbClr val="12C9E8"/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KZ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542" name="TextBox 25">
            <a:extLst>
              <a:ext uri="{FF2B5EF4-FFF2-40B4-BE49-F238E27FC236}">
                <a16:creationId xmlns:a16="http://schemas.microsoft.com/office/drawing/2014/main" id="{CA1D306E-730D-E930-424C-C9BC58E92D5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46550" y="1325563"/>
            <a:ext cx="4502150" cy="267811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KZ" sz="1200" b="0" i="0" u="none" strike="noStrike" kern="1200" cap="none" spc="0" normalizeH="0" baseline="0" noProof="0" dirty="0">
                <a:ln>
                  <a:noFill/>
                </a:ln>
                <a:solidFill>
                  <a:srgbClr val="203864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Требования по энергоэффективности распространяются на:</a:t>
            </a:r>
          </a:p>
          <a:p>
            <a:pPr marL="0" marR="0" lvl="0" indent="176213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69875" algn="l"/>
              </a:tabLst>
              <a:defRPr/>
            </a:pPr>
            <a:r>
              <a:rPr kumimoji="0" lang="ru-RU" altLang="ru-KZ" sz="1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- холодильные приборы;</a:t>
            </a:r>
          </a:p>
          <a:p>
            <a:pPr marL="0" marR="0" lvl="0" indent="176213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69875" algn="l"/>
              </a:tabLst>
              <a:defRPr/>
            </a:pPr>
            <a:r>
              <a:rPr kumimoji="0" lang="ru-RU" altLang="ru-KZ" sz="1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- электрические лампы;</a:t>
            </a:r>
          </a:p>
          <a:p>
            <a:pPr marL="0" marR="0" lvl="0" indent="176213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69875" algn="l"/>
              </a:tabLst>
              <a:defRPr/>
            </a:pPr>
            <a:r>
              <a:rPr kumimoji="0" lang="ru-RU" altLang="ru-KZ" sz="1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- телевизоры;</a:t>
            </a:r>
          </a:p>
          <a:p>
            <a:pPr marL="0" marR="0" lvl="0" indent="176213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69875" algn="l"/>
              </a:tabLst>
              <a:defRPr/>
            </a:pPr>
            <a:r>
              <a:rPr kumimoji="0" lang="ru-RU" altLang="ru-KZ" sz="1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- стиральные машины;</a:t>
            </a:r>
          </a:p>
          <a:p>
            <a:pPr marL="0" marR="0" lvl="0" indent="176213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69875" algn="l"/>
              </a:tabLst>
              <a:defRPr/>
            </a:pPr>
            <a:r>
              <a:rPr kumimoji="0" lang="ru-RU" altLang="ru-KZ" sz="1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- посудомоечные машины;</a:t>
            </a:r>
          </a:p>
          <a:p>
            <a:pPr marL="0" marR="0" lvl="0" indent="176213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69875" algn="l"/>
              </a:tabLst>
              <a:defRPr/>
            </a:pPr>
            <a:r>
              <a:rPr kumimoji="0" lang="ru-RU" altLang="ru-KZ" sz="1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- компьютеры и серверы;</a:t>
            </a:r>
          </a:p>
          <a:p>
            <a:pPr marL="0" marR="0" lvl="0" indent="176213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69875" algn="l"/>
              </a:tabLst>
              <a:defRPr/>
            </a:pPr>
            <a:r>
              <a:rPr kumimoji="0" lang="ru-RU" altLang="ru-KZ" sz="1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- герметичные циркуляционные насосы;</a:t>
            </a:r>
          </a:p>
          <a:p>
            <a:pPr marL="0" marR="0" lvl="0" indent="176213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69875" algn="l"/>
              </a:tabLst>
              <a:defRPr/>
            </a:pPr>
            <a:r>
              <a:rPr kumimoji="0" lang="ru-RU" altLang="ru-KZ" sz="1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- вентиляторы;</a:t>
            </a:r>
          </a:p>
          <a:p>
            <a:pPr marL="0" marR="0" lvl="0" indent="176213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>
                <a:tab pos="269875" algn="l"/>
              </a:tabLst>
              <a:defRPr/>
            </a:pPr>
            <a:r>
              <a:rPr kumimoji="0" lang="ru-RU" altLang="ru-KZ" sz="1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- сушильные машины;</a:t>
            </a:r>
          </a:p>
          <a:p>
            <a:pPr marL="0" marR="0" lvl="0" indent="176213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>
                <a:tab pos="269875" algn="l"/>
              </a:tabLst>
              <a:defRPr/>
            </a:pPr>
            <a:r>
              <a:rPr kumimoji="0" lang="ru-RU" altLang="ru-KZ" sz="1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- кондиционеры;</a:t>
            </a:r>
          </a:p>
          <a:p>
            <a:pPr marL="0" marR="0" lvl="0" indent="176213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>
                <a:tab pos="269875" algn="l"/>
              </a:tabLst>
              <a:defRPr/>
            </a:pPr>
            <a:r>
              <a:rPr kumimoji="0" lang="ru-RU" altLang="ru-KZ" sz="1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- электродвигатели;</a:t>
            </a:r>
          </a:p>
          <a:p>
            <a:pPr marL="0" marR="0" lvl="0" indent="176213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>
                <a:tab pos="269875" algn="l"/>
              </a:tabLst>
              <a:defRPr/>
            </a:pPr>
            <a:r>
              <a:rPr kumimoji="0" lang="ru-RU" altLang="ru-KZ" sz="1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- автономные и интегрированные насосы;</a:t>
            </a:r>
          </a:p>
          <a:p>
            <a:pPr marL="0" marR="0" lvl="0" indent="176213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>
                <a:tab pos="269875" algn="l"/>
              </a:tabLst>
              <a:defRPr/>
            </a:pPr>
            <a:r>
              <a:rPr kumimoji="0" lang="ru-RU" altLang="ru-KZ" sz="1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- трансформаторы.</a:t>
            </a:r>
            <a:endParaRPr kumimoji="0" lang="ru-KZ" altLang="ru-KZ" sz="12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4350" name="TextBox 34">
            <a:extLst>
              <a:ext uri="{FF2B5EF4-FFF2-40B4-BE49-F238E27FC236}">
                <a16:creationId xmlns:a16="http://schemas.microsoft.com/office/drawing/2014/main" id="{6D09B65E-4BD3-3A3B-9896-D57C401C61A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46550" y="4178300"/>
            <a:ext cx="4514850" cy="1014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KZ" sz="1200" b="0" i="0" u="none" strike="noStrike" kern="1200" cap="none" spc="0" normalizeH="0" baseline="0" noProof="0">
                <a:ln>
                  <a:noFill/>
                </a:ln>
                <a:solidFill>
                  <a:srgbClr val="203864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Из всего перечня на сегодняшний день требования вступили для холодильные приборы и источники освещения. С 1 января 2025 года планируется внедрение требований для телевизоров, стиральных и посудомоечных машин.</a:t>
            </a:r>
            <a:endParaRPr kumimoji="0" lang="ru-RU" altLang="ru-KZ" sz="1200" b="1" i="0" u="none" strike="noStrike" kern="1200" cap="none" spc="0" normalizeH="0" baseline="0" noProof="0">
              <a:ln>
                <a:noFill/>
              </a:ln>
              <a:solidFill>
                <a:srgbClr val="203864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4351" name="TextBox 36">
            <a:extLst>
              <a:ext uri="{FF2B5EF4-FFF2-40B4-BE49-F238E27FC236}">
                <a16:creationId xmlns:a16="http://schemas.microsoft.com/office/drawing/2014/main" id="{70E86E19-53B9-A0B4-DA90-2873FF14556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59250" y="5448300"/>
            <a:ext cx="4489450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KZ" sz="1200" b="0" i="0" u="none" strike="noStrike" kern="1200" cap="none" spc="0" normalizeH="0" baseline="0" noProof="0">
                <a:ln>
                  <a:noFill/>
                </a:ln>
                <a:solidFill>
                  <a:srgbClr val="203864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Мониторинг проводится уполномоченным органом в области энергосбережения </a:t>
            </a:r>
            <a:r>
              <a:rPr kumimoji="0" lang="ru-RU" altLang="ru-KZ" sz="12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не реже одного раза в год </a:t>
            </a:r>
            <a:r>
              <a:rPr kumimoji="0" lang="ru-RU" altLang="ru-KZ" sz="1200" b="0" i="0" u="none" strike="noStrike" kern="1200" cap="none" spc="0" normalizeH="0" baseline="0" noProof="0">
                <a:ln>
                  <a:noFill/>
                </a:ln>
                <a:solidFill>
                  <a:srgbClr val="203864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и включает сбор, обработку, анализ, систематизацию и оценку информации по проведенным государственным закупкам.</a:t>
            </a:r>
            <a:endParaRPr kumimoji="0" lang="ru-RU" altLang="ru-KZ" sz="1200" b="1" i="0" u="none" strike="noStrike" kern="1200" cap="none" spc="0" normalizeH="0" baseline="0" noProof="0">
              <a:ln>
                <a:noFill/>
              </a:ln>
              <a:solidFill>
                <a:srgbClr val="203864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cxnSp>
        <p:nvCxnSpPr>
          <p:cNvPr id="43" name="Прямая соединительная линия 42">
            <a:extLst>
              <a:ext uri="{FF2B5EF4-FFF2-40B4-BE49-F238E27FC236}">
                <a16:creationId xmlns:a16="http://schemas.microsoft.com/office/drawing/2014/main" id="{FB13FE44-85B9-6B8F-04C1-83755A13CA91}"/>
              </a:ext>
            </a:extLst>
          </p:cNvPr>
          <p:cNvCxnSpPr>
            <a:cxnSpLocks/>
          </p:cNvCxnSpPr>
          <p:nvPr/>
        </p:nvCxnSpPr>
        <p:spPr>
          <a:xfrm>
            <a:off x="3689350" y="5883275"/>
            <a:ext cx="457200" cy="0"/>
          </a:xfrm>
          <a:prstGeom prst="line">
            <a:avLst/>
          </a:prstGeom>
          <a:ln>
            <a:solidFill>
              <a:srgbClr val="12C9E8"/>
            </a:solidFill>
            <a:prstDash val="sysDash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353" name="Рисунок 7">
            <a:extLst>
              <a:ext uri="{FF2B5EF4-FFF2-40B4-BE49-F238E27FC236}">
                <a16:creationId xmlns:a16="http://schemas.microsoft.com/office/drawing/2014/main" id="{CE15CC6C-B609-8AAF-C148-5B42CBC1458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163" y="836613"/>
            <a:ext cx="598487" cy="455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25C7E31F-9B28-79C5-92CA-E7A96027FEFA}"/>
              </a:ext>
            </a:extLst>
          </p:cNvPr>
          <p:cNvSpPr/>
          <p:nvPr/>
        </p:nvSpPr>
        <p:spPr>
          <a:xfrm>
            <a:off x="293688" y="1443038"/>
            <a:ext cx="3405187" cy="1570037"/>
          </a:xfrm>
          <a:prstGeom prst="rect">
            <a:avLst/>
          </a:prstGeom>
          <a:solidFill>
            <a:srgbClr val="CFF7F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KZ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355" name="TextBox 15">
            <a:extLst>
              <a:ext uri="{FF2B5EF4-FFF2-40B4-BE49-F238E27FC236}">
                <a16:creationId xmlns:a16="http://schemas.microsoft.com/office/drawing/2014/main" id="{2818C08C-A141-4C06-2DF9-B3F2F9CE86D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8613" y="1449388"/>
            <a:ext cx="3316287" cy="1570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KZ" sz="1200" b="0" i="0" u="none" strike="noStrike" kern="1200" cap="none" spc="0" normalizeH="0" baseline="0" noProof="0">
                <a:ln>
                  <a:noFill/>
                </a:ln>
                <a:solidFill>
                  <a:srgbClr val="1F4E79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Приказ Министра индустрии и инфраструктурного развития РК </a:t>
            </a:r>
            <a:r>
              <a:rPr kumimoji="0" lang="ru-RU" altLang="ru-KZ" sz="1200" b="1" i="0" u="none" strike="noStrike" kern="1200" cap="none" spc="0" normalizeH="0" baseline="0" noProof="0">
                <a:ln>
                  <a:noFill/>
                </a:ln>
                <a:solidFill>
                  <a:srgbClr val="1F4E79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«Об утверждении перечня товаров, работ, услуг, на которые распространяются требования по энергоэффективности при осуществлении государственных закупок и закупок товаров, работ, услуг» </a:t>
            </a:r>
            <a:r>
              <a:rPr kumimoji="0" lang="ru-RU" altLang="ru-KZ" sz="1200" b="0" i="0" u="none" strike="noStrike" kern="1200" cap="none" spc="0" normalizeH="0" baseline="0" noProof="0">
                <a:ln>
                  <a:noFill/>
                </a:ln>
                <a:solidFill>
                  <a:srgbClr val="1F4E79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от 8 ноября 2022 года №619</a:t>
            </a:r>
          </a:p>
        </p:txBody>
      </p:sp>
      <p:sp>
        <p:nvSpPr>
          <p:cNvPr id="7" name="TextBox 4">
            <a:extLst>
              <a:ext uri="{FF2B5EF4-FFF2-40B4-BE49-F238E27FC236}">
                <a16:creationId xmlns:a16="http://schemas.microsoft.com/office/drawing/2014/main" id="{CC2C3F86-0CE3-BA9A-7A00-970DC7B33A7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79375"/>
            <a:ext cx="91440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ru-RU" altLang="ru-KZ" sz="2000" b="1" dirty="0">
                <a:solidFill>
                  <a:srgbClr val="1F4E79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Учебные материалы по нормативной</a:t>
            </a:r>
            <a:r>
              <a:rPr kumimoji="0" lang="ru-RU" altLang="ru-KZ" sz="2000" b="1" i="0" u="none" strike="noStrike" kern="1200" cap="none" spc="0" normalizeH="0" baseline="0" noProof="0" dirty="0">
                <a:ln>
                  <a:noFill/>
                </a:ln>
                <a:solidFill>
                  <a:srgbClr val="1F4E79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Arial" panose="020B0604020202020204" pitchFamily="34" charset="0"/>
              </a:rPr>
              <a:t> базе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7" name="Прямая соединительная линия 26">
            <a:extLst>
              <a:ext uri="{FF2B5EF4-FFF2-40B4-BE49-F238E27FC236}">
                <a16:creationId xmlns:a16="http://schemas.microsoft.com/office/drawing/2014/main" id="{1F27B5EF-E948-6B46-CBB0-99CB3B20FAFD}"/>
              </a:ext>
            </a:extLst>
          </p:cNvPr>
          <p:cNvCxnSpPr>
            <a:cxnSpLocks/>
            <a:stCxn id="15" idx="2"/>
            <a:endCxn id="16396" idx="0"/>
          </p:cNvCxnSpPr>
          <p:nvPr/>
        </p:nvCxnSpPr>
        <p:spPr>
          <a:xfrm flipH="1">
            <a:off x="1974850" y="2146300"/>
            <a:ext cx="11113" cy="379413"/>
          </a:xfrm>
          <a:prstGeom prst="line">
            <a:avLst/>
          </a:prstGeom>
          <a:ln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Прямая соединительная линия 30">
            <a:extLst>
              <a:ext uri="{FF2B5EF4-FFF2-40B4-BE49-F238E27FC236}">
                <a16:creationId xmlns:a16="http://schemas.microsoft.com/office/drawing/2014/main" id="{229F20EC-C5E2-B4C2-16F8-6E94DCB02849}"/>
              </a:ext>
            </a:extLst>
          </p:cNvPr>
          <p:cNvCxnSpPr>
            <a:cxnSpLocks/>
          </p:cNvCxnSpPr>
          <p:nvPr/>
        </p:nvCxnSpPr>
        <p:spPr>
          <a:xfrm>
            <a:off x="1995488" y="3989388"/>
            <a:ext cx="0" cy="404812"/>
          </a:xfrm>
          <a:prstGeom prst="line">
            <a:avLst/>
          </a:prstGeom>
          <a:ln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Прямая соединительная линия 20">
            <a:extLst>
              <a:ext uri="{FF2B5EF4-FFF2-40B4-BE49-F238E27FC236}">
                <a16:creationId xmlns:a16="http://schemas.microsoft.com/office/drawing/2014/main" id="{BC201C60-05A2-B705-2343-50597117E127}"/>
              </a:ext>
            </a:extLst>
          </p:cNvPr>
          <p:cNvCxnSpPr>
            <a:cxnSpLocks/>
          </p:cNvCxnSpPr>
          <p:nvPr/>
        </p:nvCxnSpPr>
        <p:spPr>
          <a:xfrm>
            <a:off x="3494088" y="3282950"/>
            <a:ext cx="665162" cy="0"/>
          </a:xfrm>
          <a:prstGeom prst="line">
            <a:avLst/>
          </a:prstGeom>
          <a:ln>
            <a:solidFill>
              <a:schemeClr val="accent6">
                <a:lumMod val="60000"/>
                <a:lumOff val="40000"/>
              </a:schemeClr>
            </a:solidFill>
            <a:prstDash val="sysDash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единительная линия 17">
            <a:extLst>
              <a:ext uri="{FF2B5EF4-FFF2-40B4-BE49-F238E27FC236}">
                <a16:creationId xmlns:a16="http://schemas.microsoft.com/office/drawing/2014/main" id="{5E3B517A-51F2-C47E-4CF9-5579F0F9F806}"/>
              </a:ext>
            </a:extLst>
          </p:cNvPr>
          <p:cNvCxnSpPr>
            <a:cxnSpLocks/>
          </p:cNvCxnSpPr>
          <p:nvPr/>
        </p:nvCxnSpPr>
        <p:spPr>
          <a:xfrm>
            <a:off x="3689350" y="1798638"/>
            <a:ext cx="457200" cy="0"/>
          </a:xfrm>
          <a:prstGeom prst="line">
            <a:avLst/>
          </a:prstGeom>
          <a:ln>
            <a:solidFill>
              <a:schemeClr val="accent6">
                <a:lumMod val="60000"/>
                <a:lumOff val="40000"/>
              </a:schemeClr>
            </a:solidFill>
            <a:prstDash val="sysDash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id="{13D7CAAE-C8D5-9DD3-F7AD-899965F8761F}"/>
              </a:ext>
            </a:extLst>
          </p:cNvPr>
          <p:cNvSpPr/>
          <p:nvPr/>
        </p:nvSpPr>
        <p:spPr>
          <a:xfrm>
            <a:off x="284163" y="2505075"/>
            <a:ext cx="3405187" cy="155575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KZ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3B4055B0-1EF6-E637-2D94-44EBC977469D}"/>
              </a:ext>
            </a:extLst>
          </p:cNvPr>
          <p:cNvSpPr/>
          <p:nvPr/>
        </p:nvSpPr>
        <p:spPr>
          <a:xfrm>
            <a:off x="284163" y="4398963"/>
            <a:ext cx="3405187" cy="206851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KZ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D04DECEB-D997-8368-C688-51479956B761}"/>
              </a:ext>
            </a:extLst>
          </p:cNvPr>
          <p:cNvSpPr/>
          <p:nvPr/>
        </p:nvSpPr>
        <p:spPr>
          <a:xfrm>
            <a:off x="0" y="609600"/>
            <a:ext cx="9144000" cy="47625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KZ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8DD26FF0-6C61-0F62-F285-D9004F75BCBF}"/>
              </a:ext>
            </a:extLst>
          </p:cNvPr>
          <p:cNvSpPr/>
          <p:nvPr/>
        </p:nvSpPr>
        <p:spPr>
          <a:xfrm>
            <a:off x="882650" y="836613"/>
            <a:ext cx="6921500" cy="319087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just" defTabSz="4572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F487C"/>
              </a:buClr>
              <a:buSzTx/>
              <a:buFontTx/>
              <a:buNone/>
              <a:tabLst/>
              <a:defRPr/>
            </a:pPr>
            <a:r>
              <a:rPr kumimoji="0" lang="ru-RU" sz="1400" b="0" i="0" u="none" strike="noStrike" kern="1200" cap="none" spc="-11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ВОЗОБНОВЛЯЕМЫЕ ИСТОЧНИКИ ЭНЕРГИИ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AC9F1A87-B01D-4333-BD89-275FC07F327D}"/>
              </a:ext>
            </a:extLst>
          </p:cNvPr>
          <p:cNvSpPr txBox="1"/>
          <p:nvPr/>
        </p:nvSpPr>
        <p:spPr>
          <a:xfrm>
            <a:off x="284163" y="1500188"/>
            <a:ext cx="3405187" cy="6461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txBody>
          <a:bodyPr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Закон РК «О поддержке использования возобновляемых источников энергии»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от 4 июля 2009 года №165-IV</a:t>
            </a:r>
          </a:p>
        </p:txBody>
      </p:sp>
      <p:sp>
        <p:nvSpPr>
          <p:cNvPr id="16395" name="TextBox 15">
            <a:extLst>
              <a:ext uri="{FF2B5EF4-FFF2-40B4-BE49-F238E27FC236}">
                <a16:creationId xmlns:a16="http://schemas.microsoft.com/office/drawing/2014/main" id="{72D4DE72-8427-5234-F805-BA25DC55517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9238" y="4373563"/>
            <a:ext cx="3490912" cy="2124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KZ" sz="1200" b="0" i="0" u="none" strike="noStrike" kern="1200" cap="none" spc="0" normalizeH="0" baseline="0" noProof="0">
                <a:ln>
                  <a:noFill/>
                </a:ln>
                <a:solidFill>
                  <a:srgbClr val="1F4E79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Приказ Министра энергетики РК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KZ" sz="1200" b="1" i="0" u="none" strike="noStrike" kern="1200" cap="none" spc="0" normalizeH="0" baseline="0" noProof="0">
                <a:ln>
                  <a:noFill/>
                </a:ln>
                <a:solidFill>
                  <a:srgbClr val="1F4E79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«Об утверждении Правил организации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KZ" sz="1200" b="1" i="0" u="none" strike="noStrike" kern="1200" cap="none" spc="0" normalizeH="0" baseline="0" noProof="0">
                <a:ln>
                  <a:noFill/>
                </a:ln>
                <a:solidFill>
                  <a:srgbClr val="1F4E79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и проведения аукционных торгов, включающие квалификационные требования, предъявляемые к участникам аукциона, содержание и порядок подачи заявки, виды финансового обеспечения заявки на участие в аукционе и условия их внесения и возврата, порядок подведения итогов и определения победителей»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KZ" sz="1200" b="0" i="0" u="none" strike="noStrike" kern="1200" cap="none" spc="0" normalizeH="0" baseline="0" noProof="0">
                <a:ln>
                  <a:noFill/>
                </a:ln>
                <a:solidFill>
                  <a:srgbClr val="1F4E79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от 21 декабря 2017 года №466</a:t>
            </a:r>
          </a:p>
        </p:txBody>
      </p:sp>
      <p:sp>
        <p:nvSpPr>
          <p:cNvPr id="16396" name="TextBox 16">
            <a:extLst>
              <a:ext uri="{FF2B5EF4-FFF2-40B4-BE49-F238E27FC236}">
                <a16:creationId xmlns:a16="http://schemas.microsoft.com/office/drawing/2014/main" id="{B2720B6E-8134-828A-818E-A73476FE317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663" y="2525713"/>
            <a:ext cx="3509962" cy="1568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KZ" sz="1200" b="0" i="0" u="none" strike="noStrike" kern="1200" cap="none" spc="0" normalizeH="0" baseline="0" noProof="0">
                <a:ln>
                  <a:noFill/>
                </a:ln>
                <a:solidFill>
                  <a:srgbClr val="1F4E79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Приказ Министра энергетики РК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KZ" sz="1200" b="1" i="0" u="none" strike="noStrike" kern="1200" cap="none" spc="0" normalizeH="0" baseline="0" noProof="0">
                <a:ln>
                  <a:noFill/>
                </a:ln>
                <a:solidFill>
                  <a:srgbClr val="1F4E79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«Об утверждении Правил осуществления мониторинга за использованием возобновляемых источников энергии и реализацией планируемых объектов по использованию возобновляемых источников энергии»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KZ" sz="1200" b="0" i="0" u="none" strike="noStrike" kern="1200" cap="none" spc="0" normalizeH="0" baseline="0" noProof="0">
                <a:ln>
                  <a:noFill/>
                </a:ln>
                <a:solidFill>
                  <a:srgbClr val="1F4E79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от 11 февраля 2015 года №74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AA913E27-08CF-A641-6452-FC126F191884}"/>
              </a:ext>
            </a:extLst>
          </p:cNvPr>
          <p:cNvSpPr/>
          <p:nvPr/>
        </p:nvSpPr>
        <p:spPr>
          <a:xfrm>
            <a:off x="4146550" y="1382713"/>
            <a:ext cx="4514850" cy="1182687"/>
          </a:xfrm>
          <a:prstGeom prst="rect">
            <a:avLst/>
          </a:prstGeom>
          <a:noFill/>
          <a:ln>
            <a:solidFill>
              <a:schemeClr val="accent6">
                <a:lumMod val="60000"/>
                <a:lumOff val="40000"/>
              </a:schemeClr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KZ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232BE238-99CE-4FC7-9710-3B1FB641D12B}"/>
              </a:ext>
            </a:extLst>
          </p:cNvPr>
          <p:cNvSpPr/>
          <p:nvPr/>
        </p:nvSpPr>
        <p:spPr>
          <a:xfrm>
            <a:off x="4146550" y="2792413"/>
            <a:ext cx="4514850" cy="1257300"/>
          </a:xfrm>
          <a:prstGeom prst="rect">
            <a:avLst/>
          </a:prstGeom>
          <a:noFill/>
          <a:ln>
            <a:solidFill>
              <a:schemeClr val="accent6">
                <a:lumMod val="60000"/>
                <a:lumOff val="40000"/>
              </a:schemeClr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KZ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636492D2-EBB7-D954-9425-58B20090FB5F}"/>
              </a:ext>
            </a:extLst>
          </p:cNvPr>
          <p:cNvSpPr/>
          <p:nvPr/>
        </p:nvSpPr>
        <p:spPr>
          <a:xfrm>
            <a:off x="4159250" y="4330700"/>
            <a:ext cx="4502150" cy="2124075"/>
          </a:xfrm>
          <a:prstGeom prst="rect">
            <a:avLst/>
          </a:prstGeom>
          <a:noFill/>
          <a:ln>
            <a:solidFill>
              <a:schemeClr val="accent6">
                <a:lumMod val="60000"/>
                <a:lumOff val="40000"/>
              </a:schemeClr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KZ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400" name="TextBox 25">
            <a:extLst>
              <a:ext uri="{FF2B5EF4-FFF2-40B4-BE49-F238E27FC236}">
                <a16:creationId xmlns:a16="http://schemas.microsoft.com/office/drawing/2014/main" id="{06B4068B-FA2E-2D47-E2A2-1248C67F9EA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46550" y="1373188"/>
            <a:ext cx="4502150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KZ" sz="1200" b="0" i="0" u="none" strike="noStrike" kern="1200" cap="none" spc="0" normalizeH="0" baseline="0" noProof="0">
                <a:ln>
                  <a:noFill/>
                </a:ln>
                <a:solidFill>
                  <a:srgbClr val="203864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Предусмотренные в законе меры государственной поддержки в виде гарантированной покупки электроэнергии позволяют стимулировать развитие ВИЭ. При этом для получения вышеуказанных мер поддержки, </a:t>
            </a:r>
            <a:r>
              <a:rPr kumimoji="0" lang="ru-RU" altLang="ru-KZ" sz="12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реализация проектов ВИЭ осуществляется через механизм аукционных торгов.</a:t>
            </a:r>
            <a:endParaRPr kumimoji="0" lang="ru-KZ" altLang="ru-KZ" sz="1200" b="1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6401" name="TextBox 34">
            <a:extLst>
              <a:ext uri="{FF2B5EF4-FFF2-40B4-BE49-F238E27FC236}">
                <a16:creationId xmlns:a16="http://schemas.microsoft.com/office/drawing/2014/main" id="{6936B1F6-2494-0841-9C59-65E615BA19F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46550" y="2814638"/>
            <a:ext cx="4514850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KZ" sz="1200" b="0" i="0" u="none" strike="noStrike" kern="1200" cap="none" spc="0" normalizeH="0" baseline="0" noProof="0">
                <a:ln>
                  <a:noFill/>
                </a:ln>
                <a:solidFill>
                  <a:srgbClr val="203864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Согласно данному нормативному документу, Министерство энергетики РК  ежеквартально проводит мониторинг за использованием ВИЭ по каждому объекту.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KZ" sz="12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Результаты мониторинга за использованием ВИЭ размещаются на интернет-ресурсе Министерства энергетики РК.</a:t>
            </a:r>
          </a:p>
        </p:txBody>
      </p:sp>
      <p:sp>
        <p:nvSpPr>
          <p:cNvPr id="16402" name="TextBox 36">
            <a:extLst>
              <a:ext uri="{FF2B5EF4-FFF2-40B4-BE49-F238E27FC236}">
                <a16:creationId xmlns:a16="http://schemas.microsoft.com/office/drawing/2014/main" id="{4E4C630E-9621-962D-FC9C-6E8E30C728B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59250" y="4330700"/>
            <a:ext cx="4489450" cy="2124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KZ" sz="1200" b="0" i="0" u="none" strike="noStrike" kern="1200" cap="none" spc="0" normalizeH="0" baseline="0" noProof="0">
                <a:ln>
                  <a:noFill/>
                </a:ln>
                <a:solidFill>
                  <a:srgbClr val="203864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В указанном нормативном документе описан весь порядок организации и проведения аукционных торгов на реализацию проектов ВИЭ.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KZ" sz="12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Ежегодно Министерством энергетики РК утверждается график проведения аукционных торгов</a:t>
            </a:r>
            <a:r>
              <a:rPr kumimoji="0" lang="ru-RU" altLang="ru-KZ" sz="1200" b="0" i="0" u="none" strike="noStrike" kern="1200" cap="none" spc="0" normalizeH="0" baseline="0" noProof="0">
                <a:ln>
                  <a:noFill/>
                </a:ln>
                <a:solidFill>
                  <a:srgbClr val="203864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, с разбивкой по типам, мощностям и регионам РК, который публикуется на официальном сайте Министерства энергетики РК, где также можно ознакомиться со справочником для инвесторов.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KZ" sz="1200" b="1" i="0" u="none" strike="noStrike" kern="1200" cap="none" spc="0" normalizeH="0" baseline="0" noProof="0">
                <a:ln>
                  <a:noFill/>
                </a:ln>
                <a:solidFill>
                  <a:srgbClr val="203864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На аукционных торгах по ВИЭ в 2022 г. было отобрано 15 проектов ВИЭ общей мощностью 440 МВт, из них ВЭС – 400 МВт, СЭС - 40 МВт. </a:t>
            </a:r>
          </a:p>
        </p:txBody>
      </p:sp>
      <p:pic>
        <p:nvPicPr>
          <p:cNvPr id="16403" name="Рисунок 6">
            <a:extLst>
              <a:ext uri="{FF2B5EF4-FFF2-40B4-BE49-F238E27FC236}">
                <a16:creationId xmlns:a16="http://schemas.microsoft.com/office/drawing/2014/main" id="{6991A327-7A06-0787-CE99-C2B6946C821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900" y="744538"/>
            <a:ext cx="587375" cy="530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43" name="Прямая соединительная линия 42">
            <a:extLst>
              <a:ext uri="{FF2B5EF4-FFF2-40B4-BE49-F238E27FC236}">
                <a16:creationId xmlns:a16="http://schemas.microsoft.com/office/drawing/2014/main" id="{026B4771-2523-DD17-2B6D-BAA0B727D427}"/>
              </a:ext>
            </a:extLst>
          </p:cNvPr>
          <p:cNvCxnSpPr>
            <a:cxnSpLocks/>
          </p:cNvCxnSpPr>
          <p:nvPr/>
        </p:nvCxnSpPr>
        <p:spPr>
          <a:xfrm>
            <a:off x="3689350" y="5476875"/>
            <a:ext cx="457200" cy="0"/>
          </a:xfrm>
          <a:prstGeom prst="line">
            <a:avLst/>
          </a:prstGeom>
          <a:ln>
            <a:solidFill>
              <a:schemeClr val="accent6">
                <a:lumMod val="60000"/>
                <a:lumOff val="40000"/>
              </a:schemeClr>
            </a:solidFill>
            <a:prstDash val="sysDash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4">
            <a:extLst>
              <a:ext uri="{FF2B5EF4-FFF2-40B4-BE49-F238E27FC236}">
                <a16:creationId xmlns:a16="http://schemas.microsoft.com/office/drawing/2014/main" id="{BE8AAC64-F715-C2A8-7B42-E5A7B2A5B41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79375"/>
            <a:ext cx="91440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ru-RU" altLang="ru-KZ" sz="2000" b="1" dirty="0">
                <a:solidFill>
                  <a:srgbClr val="1F4E79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Учебные материалы по нормативной</a:t>
            </a:r>
            <a:r>
              <a:rPr kumimoji="0" lang="ru-RU" altLang="ru-KZ" sz="2000" b="1" i="0" u="none" strike="noStrike" kern="1200" cap="none" spc="0" normalizeH="0" baseline="0" noProof="0" dirty="0">
                <a:ln>
                  <a:noFill/>
                </a:ln>
                <a:solidFill>
                  <a:srgbClr val="1F4E79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Arial" panose="020B0604020202020204" pitchFamily="34" charset="0"/>
              </a:rPr>
              <a:t> базе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72836A66-392A-EA34-1ADA-8632E5DDE741}"/>
              </a:ext>
            </a:extLst>
          </p:cNvPr>
          <p:cNvSpPr/>
          <p:nvPr/>
        </p:nvSpPr>
        <p:spPr>
          <a:xfrm>
            <a:off x="0" y="0"/>
            <a:ext cx="9245600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KZ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F1B13E92-142B-2B62-180D-E8528D071333}"/>
              </a:ext>
            </a:extLst>
          </p:cNvPr>
          <p:cNvSpPr/>
          <p:nvPr/>
        </p:nvSpPr>
        <p:spPr>
          <a:xfrm>
            <a:off x="0" y="609600"/>
            <a:ext cx="9144000" cy="47625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KZ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3819" name="TextBox 4">
            <a:extLst>
              <a:ext uri="{FF2B5EF4-FFF2-40B4-BE49-F238E27FC236}">
                <a16:creationId xmlns:a16="http://schemas.microsoft.com/office/drawing/2014/main" id="{0D4D0ECD-125A-8AF5-3CDE-43666D8D92A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76562"/>
            <a:ext cx="91440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KZ" sz="2000" b="1" i="0" u="none" strike="noStrike" kern="1200" cap="none" spc="0" normalizeH="0" baseline="0" noProof="0" dirty="0">
                <a:ln>
                  <a:noFill/>
                </a:ln>
                <a:solidFill>
                  <a:srgbClr val="1F4E79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Arial" panose="020B0604020202020204" pitchFamily="34" charset="0"/>
              </a:rPr>
              <a:t>Шаблоны презентаций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C0535B2-C0F5-4F2D-B757-B34B5FEDED1A}"/>
              </a:ext>
            </a:extLst>
          </p:cNvPr>
          <p:cNvSpPr txBox="1"/>
          <p:nvPr/>
        </p:nvSpPr>
        <p:spPr>
          <a:xfrm>
            <a:off x="2005208" y="1113974"/>
            <a:ext cx="658108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Декарбонизация в нефтегазовой промышленности</a:t>
            </a:r>
            <a:endParaRPr lang="ru-KZ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E9AEABF-9CF1-8248-A7A8-55105E07C333}"/>
              </a:ext>
            </a:extLst>
          </p:cNvPr>
          <p:cNvSpPr txBox="1"/>
          <p:nvPr/>
        </p:nvSpPr>
        <p:spPr>
          <a:xfrm>
            <a:off x="2005208" y="2224160"/>
            <a:ext cx="658108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Достижение декарбонизации в горнодобывающей промышленности</a:t>
            </a:r>
            <a:endParaRPr lang="ru-KZ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977F375B-01A9-A9AC-35FA-C40DC2E76F5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3568" y="820224"/>
            <a:ext cx="1043500" cy="936145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8B5426B1-164D-DF39-6857-5E32095975B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3568" y="2099147"/>
            <a:ext cx="1020951" cy="703322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AAF3AFD6-7A79-E365-B583-9DCA14C7C550}"/>
              </a:ext>
            </a:extLst>
          </p:cNvPr>
          <p:cNvSpPr txBox="1"/>
          <p:nvPr/>
        </p:nvSpPr>
        <p:spPr>
          <a:xfrm>
            <a:off x="2005208" y="3359511"/>
            <a:ext cx="658108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Основы декарбонизации химической промышленности</a:t>
            </a:r>
            <a:endParaRPr lang="ru-KZ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79DF6B0-FC68-3A5D-7F2A-FDA9897092D5}"/>
              </a:ext>
            </a:extLst>
          </p:cNvPr>
          <p:cNvSpPr txBox="1"/>
          <p:nvPr/>
        </p:nvSpPr>
        <p:spPr>
          <a:xfrm>
            <a:off x="2005208" y="4400870"/>
            <a:ext cx="658108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Реализация политики декарбонизации в металлургической промышленности</a:t>
            </a:r>
            <a:endParaRPr lang="ru-KZ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8D2A616-6EC7-1DED-419C-5C238E77F314}"/>
              </a:ext>
            </a:extLst>
          </p:cNvPr>
          <p:cNvSpPr txBox="1"/>
          <p:nvPr/>
        </p:nvSpPr>
        <p:spPr>
          <a:xfrm>
            <a:off x="2005208" y="5689690"/>
            <a:ext cx="658108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Процесс аккредитации в ЗКФ</a:t>
            </a:r>
            <a:endParaRPr lang="ru-KZ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1FEAABC1-E017-1A88-1524-E19BA77A352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4466" y="3224487"/>
            <a:ext cx="841382" cy="831045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5CF7A9D7-5282-B259-C6CA-C55F3FB3D15F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8931" y="4386691"/>
            <a:ext cx="841382" cy="841382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AB4992F8-CFAE-BFB4-1DBF-2040A96652F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67913" y="5559232"/>
            <a:ext cx="841382" cy="5926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703518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060848"/>
            <a:ext cx="9144000" cy="850106"/>
          </a:xfrm>
        </p:spPr>
        <p:txBody>
          <a:bodyPr>
            <a:normAutofit/>
          </a:bodyPr>
          <a:lstStyle/>
          <a:p>
            <a:r>
              <a:rPr lang="ru-RU" sz="2800" b="1" dirty="0">
                <a:solidFill>
                  <a:schemeClr val="tx2">
                    <a:lumMod val="75000"/>
                  </a:schemeClr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Спасибо за внимание!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CA1A23BD-56F2-C6DE-09C9-638E87BCC18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56176" y="3789040"/>
            <a:ext cx="2232853" cy="19966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1991494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13856</TotalTime>
  <Words>2112</Words>
  <Application>Microsoft Office PowerPoint</Application>
  <PresentationFormat>Экран (4:3)</PresentationFormat>
  <Paragraphs>318</Paragraphs>
  <Slides>17</Slides>
  <Notes>16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17</vt:i4>
      </vt:variant>
    </vt:vector>
  </HeadingPairs>
  <TitlesOfParts>
    <vt:vector size="23" baseType="lpstr">
      <vt:lpstr>Arial</vt:lpstr>
      <vt:lpstr>Arial Black</vt:lpstr>
      <vt:lpstr>Calibri</vt:lpstr>
      <vt:lpstr>Calibri Light</vt:lpstr>
      <vt:lpstr>Тема Office</vt:lpstr>
      <vt:lpstr>1_Тема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Спасибо за внимание!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User</cp:lastModifiedBy>
  <cp:revision>28</cp:revision>
  <dcterms:created xsi:type="dcterms:W3CDTF">2024-06-10T02:46:01Z</dcterms:created>
  <dcterms:modified xsi:type="dcterms:W3CDTF">2024-08-01T19:19:27Z</dcterms:modified>
</cp:coreProperties>
</file>